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1.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258" r:id="rId3"/>
    <p:sldId id="259" r:id="rId4"/>
    <p:sldId id="260" r:id="rId5"/>
    <p:sldId id="261" r:id="rId6"/>
    <p:sldId id="262" r:id="rId7"/>
    <p:sldId id="278" r:id="rId8"/>
    <p:sldId id="284" r:id="rId9"/>
    <p:sldId id="285" r:id="rId10"/>
    <p:sldId id="263" r:id="rId11"/>
    <p:sldId id="286" r:id="rId12"/>
    <p:sldId id="287" r:id="rId13"/>
    <p:sldId id="288" r:id="rId14"/>
    <p:sldId id="267" r:id="rId15"/>
    <p:sldId id="279" r:id="rId16"/>
    <p:sldId id="269" r:id="rId17"/>
    <p:sldId id="268" r:id="rId18"/>
    <p:sldId id="280" r:id="rId19"/>
    <p:sldId id="270" r:id="rId20"/>
    <p:sldId id="271" r:id="rId21"/>
    <p:sldId id="272" r:id="rId22"/>
    <p:sldId id="273" r:id="rId23"/>
    <p:sldId id="282" r:id="rId24"/>
    <p:sldId id="274" r:id="rId25"/>
    <p:sldId id="275" r:id="rId26"/>
    <p:sldId id="276" r:id="rId27"/>
    <p:sldId id="283" r:id="rId28"/>
    <p:sldId id="27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9" d="100"/>
          <a:sy n="109" d="100"/>
        </p:scale>
        <p:origin x="6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main.oecd.org\sdataEDU\Applic\CAREER%20READY%202021\Making%20it%20easy%20to%20access%20advice\Presentations\volunteering%20data%20for%20Andrea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main.oecd.org\sdataEDU\Applic\CAREER%20READY%202021\Team%20working%20files\Anthony\EDPC\13%20oct%20tables%20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main.oecd.org\sdataEDU\Applic\CAREER%20READY%202021\Policy%20briefs\concluding%20paper\countries%2021%201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main.oecd.org\sdataEDU\Applic\CAREER%20READY%202021\Team%20working%20files\Anthony\EDPC\13%20oct%20tables%20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main.oecd.org\sdataEDU\Applic\CAREER%20READY%202021\New%20evidence\Vanessa's%20analysis\analysis\EEE%202018%20YAR.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1.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700" b="1" i="0" u="none" strike="noStrike" kern="1200" spc="0" baseline="0">
                <a:solidFill>
                  <a:schemeClr val="tx1">
                    <a:lumMod val="65000"/>
                    <a:lumOff val="35000"/>
                  </a:schemeClr>
                </a:solidFill>
                <a:latin typeface="+mn-lt"/>
                <a:ea typeface="+mn-ea"/>
                <a:cs typeface="+mn-cs"/>
              </a:defRPr>
            </a:pPr>
            <a:r>
              <a:rPr lang="en-GB" sz="1700" b="1" dirty="0"/>
              <a:t>Changes in youth unemployment, OECD countries.</a:t>
            </a:r>
            <a:r>
              <a:rPr lang="en-GB" sz="1700" b="1" baseline="0" dirty="0"/>
              <a:t> 2007-13.</a:t>
            </a:r>
            <a:endParaRPr lang="en-GB" sz="1700" b="1" dirty="0"/>
          </a:p>
        </c:rich>
      </c:tx>
      <c:layout>
        <c:manualLayout>
          <c:xMode val="edge"/>
          <c:yMode val="edge"/>
          <c:x val="0.17443335372539631"/>
          <c:y val="2.7777734815772909E-2"/>
        </c:manualLayout>
      </c:layout>
      <c:overlay val="0"/>
      <c:spPr>
        <a:noFill/>
        <a:ln>
          <a:noFill/>
        </a:ln>
        <a:effectLst/>
      </c:spPr>
      <c:txPr>
        <a:bodyPr rot="0" spcFirstLastPara="1" vertOverflow="ellipsis" vert="horz" wrap="square" anchor="ctr" anchorCtr="1"/>
        <a:lstStyle/>
        <a:p>
          <a:pPr>
            <a:defRPr sz="17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2007</c:v>
                </c:pt>
              </c:strCache>
            </c:strRef>
          </c:tx>
          <c:spPr>
            <a:solidFill>
              <a:schemeClr val="accent1"/>
            </a:solidFill>
            <a:ln>
              <a:noFill/>
            </a:ln>
            <a:effectLst/>
          </c:spPr>
          <c:invertIfNegative val="0"/>
          <c:cat>
            <c:strRef>
              <c:f>Sheet1!$A$2:$A$38</c:f>
              <c:strCache>
                <c:ptCount val="37"/>
                <c:pt idx="0">
                  <c:v>Australia</c:v>
                </c:pt>
                <c:pt idx="1">
                  <c:v>Austria</c:v>
                </c:pt>
                <c:pt idx="2">
                  <c:v>Belgium</c:v>
                </c:pt>
                <c:pt idx="3">
                  <c:v>Canada</c:v>
                </c:pt>
                <c:pt idx="4">
                  <c:v>Chile</c:v>
                </c:pt>
                <c:pt idx="5">
                  <c:v>Colombia</c:v>
                </c:pt>
                <c:pt idx="6">
                  <c:v>Czech Republic</c:v>
                </c:pt>
                <c:pt idx="7">
                  <c:v>Denmark</c:v>
                </c:pt>
                <c:pt idx="8">
                  <c:v>Estonia</c:v>
                </c:pt>
                <c:pt idx="9">
                  <c:v>Finland</c:v>
                </c:pt>
                <c:pt idx="10">
                  <c:v>France</c:v>
                </c:pt>
                <c:pt idx="11">
                  <c:v>Germany</c:v>
                </c:pt>
                <c:pt idx="12">
                  <c:v>Greece</c:v>
                </c:pt>
                <c:pt idx="13">
                  <c:v>Hungary</c:v>
                </c:pt>
                <c:pt idx="14">
                  <c:v>Iceland</c:v>
                </c:pt>
                <c:pt idx="15">
                  <c:v>Ireland</c:v>
                </c:pt>
                <c:pt idx="16">
                  <c:v>Israel</c:v>
                </c:pt>
                <c:pt idx="17">
                  <c:v>Italy</c:v>
                </c:pt>
                <c:pt idx="18">
                  <c:v>Japan</c:v>
                </c:pt>
                <c:pt idx="19">
                  <c:v>Korea</c:v>
                </c:pt>
                <c:pt idx="20">
                  <c:v>Latvia</c:v>
                </c:pt>
                <c:pt idx="21">
                  <c:v>Lithuania</c:v>
                </c:pt>
                <c:pt idx="22">
                  <c:v>Luxembourg</c:v>
                </c:pt>
                <c:pt idx="23">
                  <c:v>Mexico</c:v>
                </c:pt>
                <c:pt idx="24">
                  <c:v>Netherlands</c:v>
                </c:pt>
                <c:pt idx="25">
                  <c:v>New Zealand</c:v>
                </c:pt>
                <c:pt idx="26">
                  <c:v>Norway</c:v>
                </c:pt>
                <c:pt idx="27">
                  <c:v>Poland</c:v>
                </c:pt>
                <c:pt idx="28">
                  <c:v>Portugal</c:v>
                </c:pt>
                <c:pt idx="29">
                  <c:v>Slovak Republic</c:v>
                </c:pt>
                <c:pt idx="30">
                  <c:v>Slovenia</c:v>
                </c:pt>
                <c:pt idx="31">
                  <c:v>Spain</c:v>
                </c:pt>
                <c:pt idx="32">
                  <c:v>Sweden</c:v>
                </c:pt>
                <c:pt idx="33">
                  <c:v>Turkey</c:v>
                </c:pt>
                <c:pt idx="34">
                  <c:v>United Kingdom</c:v>
                </c:pt>
                <c:pt idx="35">
                  <c:v>United States</c:v>
                </c:pt>
                <c:pt idx="36">
                  <c:v>OECD - Total</c:v>
                </c:pt>
              </c:strCache>
            </c:strRef>
          </c:cat>
          <c:val>
            <c:numRef>
              <c:f>Sheet1!$B$2:$B$38</c:f>
              <c:numCache>
                <c:formatCode>General</c:formatCode>
                <c:ptCount val="37"/>
                <c:pt idx="0">
                  <c:v>9.36</c:v>
                </c:pt>
                <c:pt idx="1">
                  <c:v>9.36</c:v>
                </c:pt>
                <c:pt idx="2">
                  <c:v>18.88</c:v>
                </c:pt>
                <c:pt idx="3">
                  <c:v>10.95</c:v>
                </c:pt>
                <c:pt idx="4">
                  <c:v>17.84</c:v>
                </c:pt>
                <c:pt idx="5">
                  <c:v>22.21</c:v>
                </c:pt>
                <c:pt idx="6">
                  <c:v>10.73</c:v>
                </c:pt>
                <c:pt idx="7">
                  <c:v>7.33</c:v>
                </c:pt>
                <c:pt idx="8">
                  <c:v>10.07</c:v>
                </c:pt>
                <c:pt idx="9">
                  <c:v>16.54</c:v>
                </c:pt>
                <c:pt idx="10">
                  <c:v>19.510000000000002</c:v>
                </c:pt>
                <c:pt idx="11">
                  <c:v>11.77</c:v>
                </c:pt>
                <c:pt idx="12">
                  <c:v>22.66</c:v>
                </c:pt>
                <c:pt idx="13">
                  <c:v>18.14</c:v>
                </c:pt>
                <c:pt idx="14">
                  <c:v>7.42</c:v>
                </c:pt>
                <c:pt idx="15">
                  <c:v>9.1300000000000008</c:v>
                </c:pt>
                <c:pt idx="16">
                  <c:v>16.02</c:v>
                </c:pt>
                <c:pt idx="17">
                  <c:v>20.399999999999999</c:v>
                </c:pt>
                <c:pt idx="18">
                  <c:v>7.72</c:v>
                </c:pt>
                <c:pt idx="19">
                  <c:v>8.6999999999999993</c:v>
                </c:pt>
                <c:pt idx="20">
                  <c:v>10.56</c:v>
                </c:pt>
                <c:pt idx="21">
                  <c:v>8.43</c:v>
                </c:pt>
                <c:pt idx="22">
                  <c:v>15.6</c:v>
                </c:pt>
                <c:pt idx="23">
                  <c:v>7.37</c:v>
                </c:pt>
                <c:pt idx="24">
                  <c:v>9.36</c:v>
                </c:pt>
                <c:pt idx="25">
                  <c:v>9.92</c:v>
                </c:pt>
                <c:pt idx="26">
                  <c:v>7.35</c:v>
                </c:pt>
                <c:pt idx="27">
                  <c:v>21.6</c:v>
                </c:pt>
                <c:pt idx="28">
                  <c:v>21.43</c:v>
                </c:pt>
                <c:pt idx="29">
                  <c:v>20.59</c:v>
                </c:pt>
                <c:pt idx="30">
                  <c:v>10.15</c:v>
                </c:pt>
                <c:pt idx="31">
                  <c:v>18.100000000000001</c:v>
                </c:pt>
                <c:pt idx="32">
                  <c:v>19.13</c:v>
                </c:pt>
                <c:pt idx="33">
                  <c:v>17.27</c:v>
                </c:pt>
                <c:pt idx="34">
                  <c:v>14.37</c:v>
                </c:pt>
                <c:pt idx="35">
                  <c:v>10.53</c:v>
                </c:pt>
                <c:pt idx="36">
                  <c:v>12.53</c:v>
                </c:pt>
              </c:numCache>
            </c:numRef>
          </c:val>
          <c:extLst>
            <c:ext xmlns:c16="http://schemas.microsoft.com/office/drawing/2014/chart" uri="{C3380CC4-5D6E-409C-BE32-E72D297353CC}">
              <c16:uniqueId val="{00000000-8129-403C-B6E0-1D0F47DE2A57}"/>
            </c:ext>
          </c:extLst>
        </c:ser>
        <c:ser>
          <c:idx val="1"/>
          <c:order val="1"/>
          <c:tx>
            <c:strRef>
              <c:f>Sheet1!$C$1</c:f>
              <c:strCache>
                <c:ptCount val="1"/>
                <c:pt idx="0">
                  <c:v>2013</c:v>
                </c:pt>
              </c:strCache>
            </c:strRef>
          </c:tx>
          <c:spPr>
            <a:solidFill>
              <a:schemeClr val="accent2"/>
            </a:solidFill>
            <a:ln>
              <a:noFill/>
            </a:ln>
            <a:effectLst/>
          </c:spPr>
          <c:invertIfNegative val="0"/>
          <c:cat>
            <c:strRef>
              <c:f>Sheet1!$A$2:$A$38</c:f>
              <c:strCache>
                <c:ptCount val="37"/>
                <c:pt idx="0">
                  <c:v>Australia</c:v>
                </c:pt>
                <c:pt idx="1">
                  <c:v>Austria</c:v>
                </c:pt>
                <c:pt idx="2">
                  <c:v>Belgium</c:v>
                </c:pt>
                <c:pt idx="3">
                  <c:v>Canada</c:v>
                </c:pt>
                <c:pt idx="4">
                  <c:v>Chile</c:v>
                </c:pt>
                <c:pt idx="5">
                  <c:v>Colombia</c:v>
                </c:pt>
                <c:pt idx="6">
                  <c:v>Czech Republic</c:v>
                </c:pt>
                <c:pt idx="7">
                  <c:v>Denmark</c:v>
                </c:pt>
                <c:pt idx="8">
                  <c:v>Estonia</c:v>
                </c:pt>
                <c:pt idx="9">
                  <c:v>Finland</c:v>
                </c:pt>
                <c:pt idx="10">
                  <c:v>France</c:v>
                </c:pt>
                <c:pt idx="11">
                  <c:v>Germany</c:v>
                </c:pt>
                <c:pt idx="12">
                  <c:v>Greece</c:v>
                </c:pt>
                <c:pt idx="13">
                  <c:v>Hungary</c:v>
                </c:pt>
                <c:pt idx="14">
                  <c:v>Iceland</c:v>
                </c:pt>
                <c:pt idx="15">
                  <c:v>Ireland</c:v>
                </c:pt>
                <c:pt idx="16">
                  <c:v>Israel</c:v>
                </c:pt>
                <c:pt idx="17">
                  <c:v>Italy</c:v>
                </c:pt>
                <c:pt idx="18">
                  <c:v>Japan</c:v>
                </c:pt>
                <c:pt idx="19">
                  <c:v>Korea</c:v>
                </c:pt>
                <c:pt idx="20">
                  <c:v>Latvia</c:v>
                </c:pt>
                <c:pt idx="21">
                  <c:v>Lithuania</c:v>
                </c:pt>
                <c:pt idx="22">
                  <c:v>Luxembourg</c:v>
                </c:pt>
                <c:pt idx="23">
                  <c:v>Mexico</c:v>
                </c:pt>
                <c:pt idx="24">
                  <c:v>Netherlands</c:v>
                </c:pt>
                <c:pt idx="25">
                  <c:v>New Zealand</c:v>
                </c:pt>
                <c:pt idx="26">
                  <c:v>Norway</c:v>
                </c:pt>
                <c:pt idx="27">
                  <c:v>Poland</c:v>
                </c:pt>
                <c:pt idx="28">
                  <c:v>Portugal</c:v>
                </c:pt>
                <c:pt idx="29">
                  <c:v>Slovak Republic</c:v>
                </c:pt>
                <c:pt idx="30">
                  <c:v>Slovenia</c:v>
                </c:pt>
                <c:pt idx="31">
                  <c:v>Spain</c:v>
                </c:pt>
                <c:pt idx="32">
                  <c:v>Sweden</c:v>
                </c:pt>
                <c:pt idx="33">
                  <c:v>Turkey</c:v>
                </c:pt>
                <c:pt idx="34">
                  <c:v>United Kingdom</c:v>
                </c:pt>
                <c:pt idx="35">
                  <c:v>United States</c:v>
                </c:pt>
                <c:pt idx="36">
                  <c:v>OECD - Total</c:v>
                </c:pt>
              </c:strCache>
            </c:strRef>
          </c:cat>
          <c:val>
            <c:numRef>
              <c:f>Sheet1!$C$2:$C$38</c:f>
              <c:numCache>
                <c:formatCode>General</c:formatCode>
                <c:ptCount val="37"/>
                <c:pt idx="0">
                  <c:v>12.21</c:v>
                </c:pt>
                <c:pt idx="1">
                  <c:v>9.67</c:v>
                </c:pt>
                <c:pt idx="2">
                  <c:v>23.68</c:v>
                </c:pt>
                <c:pt idx="3">
                  <c:v>13.44</c:v>
                </c:pt>
                <c:pt idx="4">
                  <c:v>16.02</c:v>
                </c:pt>
                <c:pt idx="5">
                  <c:v>19.149999999999999</c:v>
                </c:pt>
                <c:pt idx="6">
                  <c:v>18.920000000000002</c:v>
                </c:pt>
                <c:pt idx="7">
                  <c:v>14.71</c:v>
                </c:pt>
                <c:pt idx="8">
                  <c:v>17.95</c:v>
                </c:pt>
                <c:pt idx="9">
                  <c:v>20.190000000000001</c:v>
                </c:pt>
                <c:pt idx="10">
                  <c:v>24.9</c:v>
                </c:pt>
                <c:pt idx="11">
                  <c:v>7.83</c:v>
                </c:pt>
                <c:pt idx="12">
                  <c:v>58.4</c:v>
                </c:pt>
                <c:pt idx="13">
                  <c:v>26.13</c:v>
                </c:pt>
                <c:pt idx="14">
                  <c:v>11.53</c:v>
                </c:pt>
                <c:pt idx="15">
                  <c:v>26.7</c:v>
                </c:pt>
                <c:pt idx="16">
                  <c:v>10.5</c:v>
                </c:pt>
                <c:pt idx="17">
                  <c:v>40.07</c:v>
                </c:pt>
                <c:pt idx="18">
                  <c:v>6.81</c:v>
                </c:pt>
                <c:pt idx="19">
                  <c:v>9.34</c:v>
                </c:pt>
                <c:pt idx="20">
                  <c:v>23.1</c:v>
                </c:pt>
                <c:pt idx="21">
                  <c:v>21.88</c:v>
                </c:pt>
                <c:pt idx="22">
                  <c:v>17.04</c:v>
                </c:pt>
                <c:pt idx="23">
                  <c:v>9.4700000000000006</c:v>
                </c:pt>
                <c:pt idx="24">
                  <c:v>13.18</c:v>
                </c:pt>
                <c:pt idx="25">
                  <c:v>15.28</c:v>
                </c:pt>
                <c:pt idx="26">
                  <c:v>9.59</c:v>
                </c:pt>
                <c:pt idx="27">
                  <c:v>27.3</c:v>
                </c:pt>
                <c:pt idx="28">
                  <c:v>38.31</c:v>
                </c:pt>
                <c:pt idx="29">
                  <c:v>33.67</c:v>
                </c:pt>
                <c:pt idx="30">
                  <c:v>21.7</c:v>
                </c:pt>
                <c:pt idx="31">
                  <c:v>55.46</c:v>
                </c:pt>
                <c:pt idx="32">
                  <c:v>23.47</c:v>
                </c:pt>
                <c:pt idx="33">
                  <c:v>17.09</c:v>
                </c:pt>
                <c:pt idx="34">
                  <c:v>20.84</c:v>
                </c:pt>
                <c:pt idx="35">
                  <c:v>15.52</c:v>
                </c:pt>
                <c:pt idx="36">
                  <c:v>16.45</c:v>
                </c:pt>
              </c:numCache>
            </c:numRef>
          </c:val>
          <c:extLst>
            <c:ext xmlns:c16="http://schemas.microsoft.com/office/drawing/2014/chart" uri="{C3380CC4-5D6E-409C-BE32-E72D297353CC}">
              <c16:uniqueId val="{00000001-8129-403C-B6E0-1D0F47DE2A57}"/>
            </c:ext>
          </c:extLst>
        </c:ser>
        <c:dLbls>
          <c:showLegendKey val="0"/>
          <c:showVal val="0"/>
          <c:showCatName val="0"/>
          <c:showSerName val="0"/>
          <c:showPercent val="0"/>
          <c:showBubbleSize val="0"/>
        </c:dLbls>
        <c:gapWidth val="219"/>
        <c:overlap val="-27"/>
        <c:axId val="627920856"/>
        <c:axId val="627924464"/>
      </c:barChart>
      <c:catAx>
        <c:axId val="627920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627924464"/>
        <c:crosses val="autoZero"/>
        <c:auto val="1"/>
        <c:lblAlgn val="ctr"/>
        <c:lblOffset val="100"/>
        <c:noMultiLvlLbl val="0"/>
      </c:catAx>
      <c:valAx>
        <c:axId val="627924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27920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00B0F0"/>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GB" sz="1800" b="1"/>
              <a:t>Ratio of</a:t>
            </a:r>
            <a:r>
              <a:rPr lang="en-GB" sz="1800" b="1" baseline="0"/>
              <a:t> Youth to Adult Unemployment, 2020. OECD countries.</a:t>
            </a:r>
            <a:endParaRPr lang="en-GB"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Sheet1!$A$1:$A$37</c:f>
              <c:strCache>
                <c:ptCount val="37"/>
                <c:pt idx="0">
                  <c:v>Germany</c:v>
                </c:pt>
                <c:pt idx="1">
                  <c:v>Japan</c:v>
                </c:pt>
                <c:pt idx="2">
                  <c:v>Latvia</c:v>
                </c:pt>
                <c:pt idx="3">
                  <c:v>Colombia</c:v>
                </c:pt>
                <c:pt idx="4">
                  <c:v>Switzerland</c:v>
                </c:pt>
                <c:pt idx="5">
                  <c:v>United States</c:v>
                </c:pt>
                <c:pt idx="6">
                  <c:v>Israel</c:v>
                </c:pt>
                <c:pt idx="7">
                  <c:v>Iceland</c:v>
                </c:pt>
                <c:pt idx="8">
                  <c:v>Austria</c:v>
                </c:pt>
                <c:pt idx="9">
                  <c:v>Greece</c:v>
                </c:pt>
                <c:pt idx="10">
                  <c:v>Turkey</c:v>
                </c:pt>
                <c:pt idx="11">
                  <c:v>OECD - Total</c:v>
                </c:pt>
                <c:pt idx="12">
                  <c:v>Denmark</c:v>
                </c:pt>
                <c:pt idx="13">
                  <c:v>Lithuania</c:v>
                </c:pt>
                <c:pt idx="14">
                  <c:v>Canada</c:v>
                </c:pt>
                <c:pt idx="15">
                  <c:v>Chile</c:v>
                </c:pt>
                <c:pt idx="16">
                  <c:v>Costa Rica</c:v>
                </c:pt>
                <c:pt idx="17">
                  <c:v>Spain</c:v>
                </c:pt>
                <c:pt idx="18">
                  <c:v>Australia</c:v>
                </c:pt>
                <c:pt idx="19">
                  <c:v>Korea</c:v>
                </c:pt>
                <c:pt idx="20">
                  <c:v>France</c:v>
                </c:pt>
                <c:pt idx="21">
                  <c:v>Estonia</c:v>
                </c:pt>
                <c:pt idx="22">
                  <c:v>Belgium</c:v>
                </c:pt>
                <c:pt idx="23">
                  <c:v>Netherlands</c:v>
                </c:pt>
                <c:pt idx="24">
                  <c:v>Slovak Republic</c:v>
                </c:pt>
                <c:pt idx="25">
                  <c:v>Slovenia</c:v>
                </c:pt>
                <c:pt idx="26">
                  <c:v>Ireland</c:v>
                </c:pt>
                <c:pt idx="27">
                  <c:v>Finland</c:v>
                </c:pt>
                <c:pt idx="28">
                  <c:v>Czech Republic</c:v>
                </c:pt>
                <c:pt idx="29">
                  <c:v>Hungary</c:v>
                </c:pt>
                <c:pt idx="30">
                  <c:v>Italy</c:v>
                </c:pt>
                <c:pt idx="31">
                  <c:v>Sweden</c:v>
                </c:pt>
                <c:pt idx="32">
                  <c:v>New Zealand</c:v>
                </c:pt>
                <c:pt idx="33">
                  <c:v>Portugal</c:v>
                </c:pt>
                <c:pt idx="34">
                  <c:v>Luxembourg</c:v>
                </c:pt>
                <c:pt idx="35">
                  <c:v>Poland</c:v>
                </c:pt>
                <c:pt idx="36">
                  <c:v>United Kingdom</c:v>
                </c:pt>
              </c:strCache>
            </c:strRef>
          </c:cat>
          <c:val>
            <c:numRef>
              <c:f>Sheet1!$B$1:$B$37</c:f>
              <c:numCache>
                <c:formatCode>General</c:formatCode>
                <c:ptCount val="37"/>
                <c:pt idx="0">
                  <c:v>1.5721518987341772</c:v>
                </c:pt>
                <c:pt idx="1">
                  <c:v>1.7290076335877862</c:v>
                </c:pt>
                <c:pt idx="2">
                  <c:v>1.9268929503916448</c:v>
                </c:pt>
                <c:pt idx="3">
                  <c:v>1.9805615550755939</c:v>
                </c:pt>
                <c:pt idx="4">
                  <c:v>1.9976851851851853</c:v>
                </c:pt>
                <c:pt idx="5">
                  <c:v>2.1211267605633806</c:v>
                </c:pt>
                <c:pt idx="6">
                  <c:v>2.1317204301075265</c:v>
                </c:pt>
                <c:pt idx="7">
                  <c:v>2.1482820976491861</c:v>
                </c:pt>
                <c:pt idx="8">
                  <c:v>2.2151898734177213</c:v>
                </c:pt>
                <c:pt idx="9">
                  <c:v>2.2599999999999998</c:v>
                </c:pt>
                <c:pt idx="10">
                  <c:v>2.2835144927536235</c:v>
                </c:pt>
                <c:pt idx="11">
                  <c:v>2.4505672609400322</c:v>
                </c:pt>
                <c:pt idx="12">
                  <c:v>2.4775160599571735</c:v>
                </c:pt>
                <c:pt idx="13">
                  <c:v>2.528497409326425</c:v>
                </c:pt>
                <c:pt idx="14">
                  <c:v>2.5496183206106866</c:v>
                </c:pt>
                <c:pt idx="15">
                  <c:v>2.5935214211076278</c:v>
                </c:pt>
                <c:pt idx="16">
                  <c:v>2.7132027795325335</c:v>
                </c:pt>
                <c:pt idx="17">
                  <c:v>2.7357142857142853</c:v>
                </c:pt>
                <c:pt idx="18">
                  <c:v>2.8389662027833</c:v>
                </c:pt>
                <c:pt idx="19">
                  <c:v>2.935754189944134</c:v>
                </c:pt>
                <c:pt idx="20">
                  <c:v>2.9777777777777779</c:v>
                </c:pt>
                <c:pt idx="21">
                  <c:v>3.0422297297297298</c:v>
                </c:pt>
                <c:pt idx="22">
                  <c:v>3.1916666666666669</c:v>
                </c:pt>
                <c:pt idx="23">
                  <c:v>3.1971830985915495</c:v>
                </c:pt>
                <c:pt idx="24">
                  <c:v>3.2652027027027026</c:v>
                </c:pt>
                <c:pt idx="25">
                  <c:v>3.2795454545454543</c:v>
                </c:pt>
                <c:pt idx="26">
                  <c:v>3.4411764705882355</c:v>
                </c:pt>
                <c:pt idx="27">
                  <c:v>3.4527363184079602</c:v>
                </c:pt>
                <c:pt idx="28">
                  <c:v>3.4933920704845813</c:v>
                </c:pt>
                <c:pt idx="29">
                  <c:v>3.5141242937853105</c:v>
                </c:pt>
                <c:pt idx="30">
                  <c:v>3.600246002460024</c:v>
                </c:pt>
                <c:pt idx="31">
                  <c:v>3.705148205928237</c:v>
                </c:pt>
                <c:pt idx="32">
                  <c:v>3.7743902439024395</c:v>
                </c:pt>
                <c:pt idx="33">
                  <c:v>3.7956810631229243</c:v>
                </c:pt>
                <c:pt idx="34">
                  <c:v>4.0233812949640289</c:v>
                </c:pt>
                <c:pt idx="35">
                  <c:v>4.1368821292775673</c:v>
                </c:pt>
                <c:pt idx="36">
                  <c:v>4.1925465838509313</c:v>
                </c:pt>
              </c:numCache>
            </c:numRef>
          </c:val>
          <c:extLst>
            <c:ext xmlns:c16="http://schemas.microsoft.com/office/drawing/2014/chart" uri="{C3380CC4-5D6E-409C-BE32-E72D297353CC}">
              <c16:uniqueId val="{00000000-1B98-4C6D-A90E-6797A202B7C5}"/>
            </c:ext>
          </c:extLst>
        </c:ser>
        <c:dLbls>
          <c:showLegendKey val="0"/>
          <c:showVal val="0"/>
          <c:showCatName val="0"/>
          <c:showSerName val="0"/>
          <c:showPercent val="0"/>
          <c:showBubbleSize val="0"/>
        </c:dLbls>
        <c:gapWidth val="219"/>
        <c:overlap val="-27"/>
        <c:axId val="627912328"/>
        <c:axId val="627912984"/>
      </c:barChart>
      <c:catAx>
        <c:axId val="627912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627912984"/>
        <c:crosses val="autoZero"/>
        <c:auto val="1"/>
        <c:lblAlgn val="ctr"/>
        <c:lblOffset val="100"/>
        <c:noMultiLvlLbl val="0"/>
      </c:catAx>
      <c:valAx>
        <c:axId val="627912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627912328"/>
        <c:crosses val="autoZero"/>
        <c:crossBetween val="between"/>
      </c:valAx>
      <c:spPr>
        <a:noFill/>
        <a:ln>
          <a:noFill/>
        </a:ln>
        <a:effectLst/>
      </c:spPr>
    </c:plotArea>
    <c:plotVisOnly val="1"/>
    <c:dispBlanksAs val="gap"/>
    <c:showDLblsOverMax val="0"/>
  </c:chart>
  <c:spPr>
    <a:solidFill>
      <a:srgbClr val="00B0F0"/>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en-GB" sz="1700" b="1" i="0" u="none" strike="noStrike" baseline="0" dirty="0" smtClean="0">
                <a:effectLst/>
              </a:rPr>
              <a:t>Percentage of  15 year olds with </a:t>
            </a:r>
            <a:r>
              <a:rPr lang="en-GB" sz="1700" b="1" i="1" u="none" strike="noStrike" baseline="0" dirty="0" smtClean="0">
                <a:effectLst/>
              </a:rPr>
              <a:t>any </a:t>
            </a:r>
            <a:r>
              <a:rPr lang="en-GB" sz="1700" b="1" i="0" u="none" strike="noStrike" baseline="0" dirty="0" smtClean="0">
                <a:effectLst/>
              </a:rPr>
              <a:t>experience of part-time work</a:t>
            </a:r>
            <a:r>
              <a:rPr lang="en-GB" sz="1700" b="1" i="0" baseline="0" dirty="0" smtClean="0"/>
              <a:t>. PISA 2018   </a:t>
            </a:r>
            <a:endParaRPr lang="en-GB" sz="1700" b="1" dirty="0"/>
          </a:p>
        </c:rich>
      </c:tx>
      <c:layout>
        <c:manualLayout>
          <c:xMode val="edge"/>
          <c:yMode val="edge"/>
          <c:x val="0.17194266732283461"/>
          <c:y val="2.3148088603072527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parttimework!$A$1:$A$22</c:f>
              <c:strCache>
                <c:ptCount val="22"/>
                <c:pt idx="0">
                  <c:v>Portugal</c:v>
                </c:pt>
                <c:pt idx="1">
                  <c:v>Spain</c:v>
                </c:pt>
                <c:pt idx="2">
                  <c:v>Italy</c:v>
                </c:pt>
                <c:pt idx="3">
                  <c:v>Brazil</c:v>
                </c:pt>
                <c:pt idx="4">
                  <c:v>Chile</c:v>
                </c:pt>
                <c:pt idx="5">
                  <c:v>Georgia</c:v>
                </c:pt>
                <c:pt idx="6">
                  <c:v>Poland</c:v>
                </c:pt>
                <c:pt idx="7">
                  <c:v>OECD average</c:v>
                </c:pt>
                <c:pt idx="8">
                  <c:v>Russia</c:v>
                </c:pt>
                <c:pt idx="9">
                  <c:v>Serbia</c:v>
                </c:pt>
                <c:pt idx="10">
                  <c:v>Latvia</c:v>
                </c:pt>
                <c:pt idx="11">
                  <c:v>Slovak Republic</c:v>
                </c:pt>
                <c:pt idx="12">
                  <c:v>Indonesia</c:v>
                </c:pt>
                <c:pt idx="13">
                  <c:v>Bulgaria</c:v>
                </c:pt>
                <c:pt idx="14">
                  <c:v>Peru</c:v>
                </c:pt>
                <c:pt idx="15">
                  <c:v>Estonia</c:v>
                </c:pt>
                <c:pt idx="16">
                  <c:v>United States</c:v>
                </c:pt>
                <c:pt idx="17">
                  <c:v>Finland</c:v>
                </c:pt>
                <c:pt idx="18">
                  <c:v>Canada</c:v>
                </c:pt>
                <c:pt idx="19">
                  <c:v>Australia</c:v>
                </c:pt>
                <c:pt idx="20">
                  <c:v>Lithuania</c:v>
                </c:pt>
                <c:pt idx="21">
                  <c:v>Netherlands</c:v>
                </c:pt>
              </c:strCache>
            </c:strRef>
          </c:cat>
          <c:val>
            <c:numRef>
              <c:f>parttimework!$B$1:$B$22</c:f>
              <c:numCache>
                <c:formatCode>General</c:formatCode>
                <c:ptCount val="22"/>
                <c:pt idx="0">
                  <c:v>27.542245237530398</c:v>
                </c:pt>
                <c:pt idx="1">
                  <c:v>33.223903420673302</c:v>
                </c:pt>
                <c:pt idx="2">
                  <c:v>38.086932839684003</c:v>
                </c:pt>
                <c:pt idx="3">
                  <c:v>41.870580685720498</c:v>
                </c:pt>
                <c:pt idx="4">
                  <c:v>42.446141946983502</c:v>
                </c:pt>
                <c:pt idx="5">
                  <c:v>43.279359650243002</c:v>
                </c:pt>
                <c:pt idx="6">
                  <c:v>56.8992341777004</c:v>
                </c:pt>
                <c:pt idx="7">
                  <c:v>57.612620098904408</c:v>
                </c:pt>
                <c:pt idx="8">
                  <c:v>57.908452017930301</c:v>
                </c:pt>
                <c:pt idx="9">
                  <c:v>58.241870145783103</c:v>
                </c:pt>
                <c:pt idx="10">
                  <c:v>63.394831181129497</c:v>
                </c:pt>
                <c:pt idx="11">
                  <c:v>63.6191106106116</c:v>
                </c:pt>
                <c:pt idx="12">
                  <c:v>64.5056034065219</c:v>
                </c:pt>
                <c:pt idx="13">
                  <c:v>65.501087033731693</c:v>
                </c:pt>
                <c:pt idx="14">
                  <c:v>66.607603284269103</c:v>
                </c:pt>
                <c:pt idx="15">
                  <c:v>66.696232596550004</c:v>
                </c:pt>
                <c:pt idx="16">
                  <c:v>66.837928209645895</c:v>
                </c:pt>
                <c:pt idx="17">
                  <c:v>67.635045202375196</c:v>
                </c:pt>
                <c:pt idx="18">
                  <c:v>67.965218204401594</c:v>
                </c:pt>
                <c:pt idx="19">
                  <c:v>68.593612062804397</c:v>
                </c:pt>
                <c:pt idx="20">
                  <c:v>69.3060467501776</c:v>
                </c:pt>
                <c:pt idx="21">
                  <c:v>74.330198944394198</c:v>
                </c:pt>
              </c:numCache>
            </c:numRef>
          </c:val>
          <c:extLst>
            <c:ext xmlns:c16="http://schemas.microsoft.com/office/drawing/2014/chart" uri="{C3380CC4-5D6E-409C-BE32-E72D297353CC}">
              <c16:uniqueId val="{00000000-CB48-4A50-8442-FC07F3425ED0}"/>
            </c:ext>
          </c:extLst>
        </c:ser>
        <c:dLbls>
          <c:showLegendKey val="0"/>
          <c:showVal val="0"/>
          <c:showCatName val="0"/>
          <c:showSerName val="0"/>
          <c:showPercent val="0"/>
          <c:showBubbleSize val="0"/>
        </c:dLbls>
        <c:gapWidth val="219"/>
        <c:overlap val="-27"/>
        <c:axId val="655835440"/>
        <c:axId val="655835768"/>
      </c:barChart>
      <c:catAx>
        <c:axId val="655835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55835768"/>
        <c:crosses val="autoZero"/>
        <c:auto val="1"/>
        <c:lblAlgn val="ctr"/>
        <c:lblOffset val="100"/>
        <c:noMultiLvlLbl val="0"/>
      </c:catAx>
      <c:valAx>
        <c:axId val="655835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55835440"/>
        <c:crosses val="autoZero"/>
        <c:crossBetween val="between"/>
      </c:valAx>
      <c:spPr>
        <a:noFill/>
        <a:ln>
          <a:noFill/>
        </a:ln>
        <a:effectLst/>
      </c:spPr>
    </c:plotArea>
    <c:plotVisOnly val="1"/>
    <c:dispBlanksAs val="gap"/>
    <c:showDLblsOverMax val="0"/>
  </c:chart>
  <c:spPr>
    <a:solidFill>
      <a:srgbClr val="00B0F0"/>
    </a:soli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700" b="1" i="0" u="none" strike="noStrike" kern="1200" spc="0" baseline="0">
                <a:solidFill>
                  <a:schemeClr val="tx1">
                    <a:lumMod val="65000"/>
                    <a:lumOff val="35000"/>
                  </a:schemeClr>
                </a:solidFill>
                <a:latin typeface="+mn-lt"/>
                <a:ea typeface="+mn-ea"/>
                <a:cs typeface="+mn-cs"/>
              </a:defRPr>
            </a:pPr>
            <a:r>
              <a:rPr lang="en-GB" sz="1700" dirty="0"/>
              <a:t>Percentage of students agreeing that they had undertaken </a:t>
            </a:r>
            <a:r>
              <a:rPr lang="en-GB" sz="1700" dirty="0" smtClean="0"/>
              <a:t>voluntary </a:t>
            </a:r>
            <a:r>
              <a:rPr lang="en-GB" sz="1700" dirty="0"/>
              <a:t>work. </a:t>
            </a:r>
            <a:r>
              <a:rPr lang="en-GB" sz="1700" dirty="0" smtClean="0"/>
              <a:t>PISA </a:t>
            </a:r>
            <a:r>
              <a:rPr lang="en-GB" sz="1700" dirty="0"/>
              <a:t>2018.</a:t>
            </a:r>
          </a:p>
        </c:rich>
      </c:tx>
      <c:overlay val="0"/>
      <c:spPr>
        <a:noFill/>
        <a:ln>
          <a:noFill/>
        </a:ln>
        <a:effectLst/>
      </c:spPr>
      <c:txPr>
        <a:bodyPr rot="0" spcFirstLastPara="1" vertOverflow="ellipsis" vert="horz" wrap="square" anchor="ctr" anchorCtr="1"/>
        <a:lstStyle/>
        <a:p>
          <a:pPr>
            <a:defRPr sz="17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Sheet1!$A$1:$A$22</c:f>
              <c:strCache>
                <c:ptCount val="22"/>
                <c:pt idx="0">
                  <c:v>Italy</c:v>
                </c:pt>
                <c:pt idx="1">
                  <c:v>Portugal</c:v>
                </c:pt>
                <c:pt idx="2">
                  <c:v>Serbia</c:v>
                </c:pt>
                <c:pt idx="3">
                  <c:v>Brazil</c:v>
                </c:pt>
                <c:pt idx="4">
                  <c:v>Netherlands</c:v>
                </c:pt>
                <c:pt idx="5">
                  <c:v>Finland</c:v>
                </c:pt>
                <c:pt idx="6">
                  <c:v>Russia</c:v>
                </c:pt>
                <c:pt idx="7">
                  <c:v>Spain</c:v>
                </c:pt>
                <c:pt idx="8">
                  <c:v>Chile</c:v>
                </c:pt>
                <c:pt idx="9">
                  <c:v>Latvia</c:v>
                </c:pt>
                <c:pt idx="10">
                  <c:v>OECD average</c:v>
                </c:pt>
                <c:pt idx="11">
                  <c:v>Poland</c:v>
                </c:pt>
                <c:pt idx="12">
                  <c:v>Australia</c:v>
                </c:pt>
                <c:pt idx="13">
                  <c:v>Peru</c:v>
                </c:pt>
                <c:pt idx="14">
                  <c:v>Georgia</c:v>
                </c:pt>
                <c:pt idx="15">
                  <c:v>Estonia</c:v>
                </c:pt>
                <c:pt idx="16">
                  <c:v>Lithuania</c:v>
                </c:pt>
                <c:pt idx="17">
                  <c:v>Bulgaria</c:v>
                </c:pt>
                <c:pt idx="18">
                  <c:v>Slovak Republic</c:v>
                </c:pt>
                <c:pt idx="19">
                  <c:v>Canada</c:v>
                </c:pt>
                <c:pt idx="20">
                  <c:v>United States</c:v>
                </c:pt>
                <c:pt idx="21">
                  <c:v>Indonesia</c:v>
                </c:pt>
              </c:strCache>
            </c:strRef>
          </c:cat>
          <c:val>
            <c:numRef>
              <c:f>Sheet1!$B$1:$B$22</c:f>
              <c:numCache>
                <c:formatCode>General</c:formatCode>
                <c:ptCount val="22"/>
                <c:pt idx="0">
                  <c:v>28.259251982655801</c:v>
                </c:pt>
                <c:pt idx="1">
                  <c:v>32.004003207144102</c:v>
                </c:pt>
                <c:pt idx="2">
                  <c:v>32.8820796712685</c:v>
                </c:pt>
                <c:pt idx="3">
                  <c:v>33.647291693054797</c:v>
                </c:pt>
                <c:pt idx="4">
                  <c:v>37.465362203068899</c:v>
                </c:pt>
                <c:pt idx="5">
                  <c:v>38.1989585564598</c:v>
                </c:pt>
                <c:pt idx="6">
                  <c:v>38.893031529010003</c:v>
                </c:pt>
                <c:pt idx="7">
                  <c:v>43.812077667706902</c:v>
                </c:pt>
                <c:pt idx="8">
                  <c:v>44.8207002153612</c:v>
                </c:pt>
                <c:pt idx="9">
                  <c:v>46.544244432345899</c:v>
                </c:pt>
                <c:pt idx="10">
                  <c:v>48.049928774680062</c:v>
                </c:pt>
                <c:pt idx="11">
                  <c:v>48.791788182699399</c:v>
                </c:pt>
                <c:pt idx="12">
                  <c:v>50.959711934737797</c:v>
                </c:pt>
                <c:pt idx="13">
                  <c:v>51.128182913218403</c:v>
                </c:pt>
                <c:pt idx="14">
                  <c:v>51.364565336259098</c:v>
                </c:pt>
                <c:pt idx="15">
                  <c:v>51.808489883681503</c:v>
                </c:pt>
                <c:pt idx="16">
                  <c:v>55.829736323754197</c:v>
                </c:pt>
                <c:pt idx="17">
                  <c:v>56.6317290340981</c:v>
                </c:pt>
                <c:pt idx="18">
                  <c:v>57.20926614319</c:v>
                </c:pt>
                <c:pt idx="19">
                  <c:v>66.401197207835295</c:v>
                </c:pt>
                <c:pt idx="20">
                  <c:v>70.594214904880104</c:v>
                </c:pt>
                <c:pt idx="21">
                  <c:v>77.392874963326193</c:v>
                </c:pt>
              </c:numCache>
            </c:numRef>
          </c:val>
          <c:extLst>
            <c:ext xmlns:c16="http://schemas.microsoft.com/office/drawing/2014/chart" uri="{C3380CC4-5D6E-409C-BE32-E72D297353CC}">
              <c16:uniqueId val="{00000000-B7DD-408A-99F8-AED84E686295}"/>
            </c:ext>
          </c:extLst>
        </c:ser>
        <c:dLbls>
          <c:showLegendKey val="0"/>
          <c:showVal val="0"/>
          <c:showCatName val="0"/>
          <c:showSerName val="0"/>
          <c:showPercent val="0"/>
          <c:showBubbleSize val="0"/>
        </c:dLbls>
        <c:gapWidth val="219"/>
        <c:overlap val="-27"/>
        <c:axId val="628969040"/>
        <c:axId val="628971008"/>
      </c:barChart>
      <c:catAx>
        <c:axId val="628969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628971008"/>
        <c:crosses val="autoZero"/>
        <c:auto val="1"/>
        <c:lblAlgn val="ctr"/>
        <c:lblOffset val="100"/>
        <c:noMultiLvlLbl val="0"/>
      </c:catAx>
      <c:valAx>
        <c:axId val="628971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28969040"/>
        <c:crosses val="autoZero"/>
        <c:crossBetween val="between"/>
      </c:valAx>
      <c:spPr>
        <a:noFill/>
        <a:ln>
          <a:noFill/>
        </a:ln>
        <a:effectLst/>
      </c:spPr>
    </c:plotArea>
    <c:plotVisOnly val="1"/>
    <c:dispBlanksAs val="gap"/>
    <c:showDLblsOverMax val="0"/>
  </c:chart>
  <c:spPr>
    <a:solidFill>
      <a:srgbClr val="00B0F0"/>
    </a:solidFill>
    <a:ln>
      <a:noFill/>
    </a:ln>
    <a:effectLst/>
  </c:spPr>
  <c:txPr>
    <a:bodyPr/>
    <a:lstStyle/>
    <a:p>
      <a:pPr>
        <a:defRPr sz="1200" b="1"/>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GB" sz="1700" dirty="0" smtClean="0"/>
              <a:t>Percentage of high and low performers</a:t>
            </a:r>
            <a:r>
              <a:rPr lang="en-GB" sz="1700" baseline="0" dirty="0" smtClean="0"/>
              <a:t> who plan on working in a professional or managerial occupation (ISCO 1 &amp; 2), but who do not plan to attend tertiary education. PISA 2018.</a:t>
            </a:r>
            <a:endParaRPr lang="en-GB" sz="1700" dirty="0"/>
          </a:p>
        </c:rich>
      </c:tx>
      <c:layout>
        <c:manualLayout>
          <c:xMode val="edge"/>
          <c:yMode val="edge"/>
          <c:x val="0.10619004265091864"/>
          <c:y val="1.6916120777677266E-2"/>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Sheet3!$B$1</c:f>
              <c:strCache>
                <c:ptCount val="1"/>
                <c:pt idx="0">
                  <c:v>Low performers</c:v>
                </c:pt>
              </c:strCache>
            </c:strRef>
          </c:tx>
          <c:spPr>
            <a:solidFill>
              <a:schemeClr val="accent1"/>
            </a:solidFill>
            <a:ln>
              <a:noFill/>
            </a:ln>
            <a:effectLst/>
          </c:spPr>
          <c:invertIfNegative val="0"/>
          <c:cat>
            <c:strRef>
              <c:f>Sheet3!$A$2:$A$39</c:f>
              <c:strCache>
                <c:ptCount val="38"/>
                <c:pt idx="0">
                  <c:v>United States</c:v>
                </c:pt>
                <c:pt idx="1">
                  <c:v>Chile</c:v>
                </c:pt>
                <c:pt idx="2">
                  <c:v>Canada</c:v>
                </c:pt>
                <c:pt idx="3">
                  <c:v>Mexico</c:v>
                </c:pt>
                <c:pt idx="4">
                  <c:v>Korea</c:v>
                </c:pt>
                <c:pt idx="5">
                  <c:v>Turkey</c:v>
                </c:pt>
                <c:pt idx="6">
                  <c:v>Colombia</c:v>
                </c:pt>
                <c:pt idx="7">
                  <c:v>France</c:v>
                </c:pt>
                <c:pt idx="8">
                  <c:v>Spain</c:v>
                </c:pt>
                <c:pt idx="9">
                  <c:v>Israel</c:v>
                </c:pt>
                <c:pt idx="10">
                  <c:v>Norway</c:v>
                </c:pt>
                <c:pt idx="11">
                  <c:v>Lithuania</c:v>
                </c:pt>
                <c:pt idx="12">
                  <c:v>Australia</c:v>
                </c:pt>
                <c:pt idx="13">
                  <c:v>Sweden</c:v>
                </c:pt>
                <c:pt idx="14">
                  <c:v>Ireland</c:v>
                </c:pt>
                <c:pt idx="15">
                  <c:v>Slovak Republic</c:v>
                </c:pt>
                <c:pt idx="16">
                  <c:v>Finland</c:v>
                </c:pt>
                <c:pt idx="17">
                  <c:v>Greece</c:v>
                </c:pt>
                <c:pt idx="18">
                  <c:v>Czech Republic</c:v>
                </c:pt>
                <c:pt idx="19">
                  <c:v>OECD average</c:v>
                </c:pt>
                <c:pt idx="20">
                  <c:v>Japan</c:v>
                </c:pt>
                <c:pt idx="21">
                  <c:v>Italy</c:v>
                </c:pt>
                <c:pt idx="22">
                  <c:v>Portugal</c:v>
                </c:pt>
                <c:pt idx="23">
                  <c:v>New Zealand</c:v>
                </c:pt>
                <c:pt idx="24">
                  <c:v>Iceland</c:v>
                </c:pt>
                <c:pt idx="25">
                  <c:v>Estonia</c:v>
                </c:pt>
                <c:pt idx="26">
                  <c:v>United Kingdom</c:v>
                </c:pt>
                <c:pt idx="27">
                  <c:v>Latvia</c:v>
                </c:pt>
                <c:pt idx="28">
                  <c:v>Luxembourg</c:v>
                </c:pt>
                <c:pt idx="29">
                  <c:v>Denmark</c:v>
                </c:pt>
                <c:pt idx="30">
                  <c:v>Belgium</c:v>
                </c:pt>
                <c:pt idx="31">
                  <c:v>Netherlands</c:v>
                </c:pt>
                <c:pt idx="32">
                  <c:v>Slovenia</c:v>
                </c:pt>
                <c:pt idx="33">
                  <c:v>Switzerland</c:v>
                </c:pt>
                <c:pt idx="34">
                  <c:v>Poland</c:v>
                </c:pt>
                <c:pt idx="35">
                  <c:v>Austria</c:v>
                </c:pt>
                <c:pt idx="36">
                  <c:v>Hungary</c:v>
                </c:pt>
                <c:pt idx="37">
                  <c:v>Germany</c:v>
                </c:pt>
              </c:strCache>
            </c:strRef>
          </c:cat>
          <c:val>
            <c:numRef>
              <c:f>Sheet3!$B$2:$B$39</c:f>
              <c:numCache>
                <c:formatCode>0.0</c:formatCode>
                <c:ptCount val="38"/>
                <c:pt idx="0">
                  <c:v>11.393257168426</c:v>
                </c:pt>
                <c:pt idx="1">
                  <c:v>13.245544654476801</c:v>
                </c:pt>
                <c:pt idx="2">
                  <c:v>14.633124532523199</c:v>
                </c:pt>
                <c:pt idx="3">
                  <c:v>15.0077653563916</c:v>
                </c:pt>
                <c:pt idx="4">
                  <c:v>16.157009864626499</c:v>
                </c:pt>
                <c:pt idx="5">
                  <c:v>18.142134523451499</c:v>
                </c:pt>
                <c:pt idx="6">
                  <c:v>24.8687238095713</c:v>
                </c:pt>
                <c:pt idx="7">
                  <c:v>26.455726365790799</c:v>
                </c:pt>
                <c:pt idx="8">
                  <c:v>27.8464106663161</c:v>
                </c:pt>
                <c:pt idx="9">
                  <c:v>29.758063803885001</c:v>
                </c:pt>
                <c:pt idx="10">
                  <c:v>30.424698561086199</c:v>
                </c:pt>
                <c:pt idx="11">
                  <c:v>32.286799908712602</c:v>
                </c:pt>
                <c:pt idx="12">
                  <c:v>32.4734816996136</c:v>
                </c:pt>
                <c:pt idx="13">
                  <c:v>32.9131803054416</c:v>
                </c:pt>
                <c:pt idx="14">
                  <c:v>33.006411893859202</c:v>
                </c:pt>
                <c:pt idx="15">
                  <c:v>33.344551015101402</c:v>
                </c:pt>
                <c:pt idx="16">
                  <c:v>34.942815050203698</c:v>
                </c:pt>
                <c:pt idx="17">
                  <c:v>35.384448877321503</c:v>
                </c:pt>
                <c:pt idx="18">
                  <c:v>38.083427078296403</c:v>
                </c:pt>
                <c:pt idx="19">
                  <c:v>38.146578519622686</c:v>
                </c:pt>
                <c:pt idx="20">
                  <c:v>39.149792581550003</c:v>
                </c:pt>
                <c:pt idx="21">
                  <c:v>40.305511349055898</c:v>
                </c:pt>
                <c:pt idx="22">
                  <c:v>41.543681367668398</c:v>
                </c:pt>
                <c:pt idx="23">
                  <c:v>42.436840491071699</c:v>
                </c:pt>
                <c:pt idx="24">
                  <c:v>42.713776134344101</c:v>
                </c:pt>
                <c:pt idx="25">
                  <c:v>44.045113811471197</c:v>
                </c:pt>
                <c:pt idx="26">
                  <c:v>44.618428330827399</c:v>
                </c:pt>
                <c:pt idx="27">
                  <c:v>44.8492333256225</c:v>
                </c:pt>
                <c:pt idx="28">
                  <c:v>45.4162666010347</c:v>
                </c:pt>
                <c:pt idx="29">
                  <c:v>47.398073893317303</c:v>
                </c:pt>
                <c:pt idx="30">
                  <c:v>50.597265267752398</c:v>
                </c:pt>
                <c:pt idx="31">
                  <c:v>50.936893130904899</c:v>
                </c:pt>
                <c:pt idx="32">
                  <c:v>50.957811944092803</c:v>
                </c:pt>
                <c:pt idx="33">
                  <c:v>53.157078424070903</c:v>
                </c:pt>
                <c:pt idx="34">
                  <c:v>56.324113398479199</c:v>
                </c:pt>
                <c:pt idx="35">
                  <c:v>60.706865900041102</c:v>
                </c:pt>
                <c:pt idx="36">
                  <c:v>63.5343743616871</c:v>
                </c:pt>
                <c:pt idx="37">
                  <c:v>79.086855067901297</c:v>
                </c:pt>
              </c:numCache>
            </c:numRef>
          </c:val>
          <c:extLst>
            <c:ext xmlns:c16="http://schemas.microsoft.com/office/drawing/2014/chart" uri="{C3380CC4-5D6E-409C-BE32-E72D297353CC}">
              <c16:uniqueId val="{00000000-1B36-4EA1-97D8-F88502CB881E}"/>
            </c:ext>
          </c:extLst>
        </c:ser>
        <c:ser>
          <c:idx val="1"/>
          <c:order val="1"/>
          <c:tx>
            <c:strRef>
              <c:f>Sheet3!$C$1</c:f>
              <c:strCache>
                <c:ptCount val="1"/>
                <c:pt idx="0">
                  <c:v>High performers</c:v>
                </c:pt>
              </c:strCache>
            </c:strRef>
          </c:tx>
          <c:spPr>
            <a:solidFill>
              <a:schemeClr val="accent2"/>
            </a:solidFill>
            <a:ln>
              <a:noFill/>
            </a:ln>
            <a:effectLst/>
          </c:spPr>
          <c:invertIfNegative val="0"/>
          <c:cat>
            <c:strRef>
              <c:f>Sheet3!$A$2:$A$39</c:f>
              <c:strCache>
                <c:ptCount val="38"/>
                <c:pt idx="0">
                  <c:v>United States</c:v>
                </c:pt>
                <c:pt idx="1">
                  <c:v>Chile</c:v>
                </c:pt>
                <c:pt idx="2">
                  <c:v>Canada</c:v>
                </c:pt>
                <c:pt idx="3">
                  <c:v>Mexico</c:v>
                </c:pt>
                <c:pt idx="4">
                  <c:v>Korea</c:v>
                </c:pt>
                <c:pt idx="5">
                  <c:v>Turkey</c:v>
                </c:pt>
                <c:pt idx="6">
                  <c:v>Colombia</c:v>
                </c:pt>
                <c:pt idx="7">
                  <c:v>France</c:v>
                </c:pt>
                <c:pt idx="8">
                  <c:v>Spain</c:v>
                </c:pt>
                <c:pt idx="9">
                  <c:v>Israel</c:v>
                </c:pt>
                <c:pt idx="10">
                  <c:v>Norway</c:v>
                </c:pt>
                <c:pt idx="11">
                  <c:v>Lithuania</c:v>
                </c:pt>
                <c:pt idx="12">
                  <c:v>Australia</c:v>
                </c:pt>
                <c:pt idx="13">
                  <c:v>Sweden</c:v>
                </c:pt>
                <c:pt idx="14">
                  <c:v>Ireland</c:v>
                </c:pt>
                <c:pt idx="15">
                  <c:v>Slovak Republic</c:v>
                </c:pt>
                <c:pt idx="16">
                  <c:v>Finland</c:v>
                </c:pt>
                <c:pt idx="17">
                  <c:v>Greece</c:v>
                </c:pt>
                <c:pt idx="18">
                  <c:v>Czech Republic</c:v>
                </c:pt>
                <c:pt idx="19">
                  <c:v>OECD average</c:v>
                </c:pt>
                <c:pt idx="20">
                  <c:v>Japan</c:v>
                </c:pt>
                <c:pt idx="21">
                  <c:v>Italy</c:v>
                </c:pt>
                <c:pt idx="22">
                  <c:v>Portugal</c:v>
                </c:pt>
                <c:pt idx="23">
                  <c:v>New Zealand</c:v>
                </c:pt>
                <c:pt idx="24">
                  <c:v>Iceland</c:v>
                </c:pt>
                <c:pt idx="25">
                  <c:v>Estonia</c:v>
                </c:pt>
                <c:pt idx="26">
                  <c:v>United Kingdom</c:v>
                </c:pt>
                <c:pt idx="27">
                  <c:v>Latvia</c:v>
                </c:pt>
                <c:pt idx="28">
                  <c:v>Luxembourg</c:v>
                </c:pt>
                <c:pt idx="29">
                  <c:v>Denmark</c:v>
                </c:pt>
                <c:pt idx="30">
                  <c:v>Belgium</c:v>
                </c:pt>
                <c:pt idx="31">
                  <c:v>Netherlands</c:v>
                </c:pt>
                <c:pt idx="32">
                  <c:v>Slovenia</c:v>
                </c:pt>
                <c:pt idx="33">
                  <c:v>Switzerland</c:v>
                </c:pt>
                <c:pt idx="34">
                  <c:v>Poland</c:v>
                </c:pt>
                <c:pt idx="35">
                  <c:v>Austria</c:v>
                </c:pt>
                <c:pt idx="36">
                  <c:v>Hungary</c:v>
                </c:pt>
                <c:pt idx="37">
                  <c:v>Germany</c:v>
                </c:pt>
              </c:strCache>
            </c:strRef>
          </c:cat>
          <c:val>
            <c:numRef>
              <c:f>Sheet3!$C$2:$C$39</c:f>
              <c:numCache>
                <c:formatCode>0.0</c:formatCode>
                <c:ptCount val="38"/>
                <c:pt idx="0">
                  <c:v>2.0882056729088001</c:v>
                </c:pt>
                <c:pt idx="1">
                  <c:v>1.6482417827833</c:v>
                </c:pt>
                <c:pt idx="2">
                  <c:v>3.3533227497651699</c:v>
                </c:pt>
                <c:pt idx="3">
                  <c:v>1.97466289204858</c:v>
                </c:pt>
                <c:pt idx="4">
                  <c:v>2.83236006313324</c:v>
                </c:pt>
                <c:pt idx="5">
                  <c:v>2.17639040510891</c:v>
                </c:pt>
                <c:pt idx="6">
                  <c:v>2.7128578268448198</c:v>
                </c:pt>
                <c:pt idx="7">
                  <c:v>7.9271543239012203</c:v>
                </c:pt>
                <c:pt idx="8">
                  <c:v>6.2376583264932099</c:v>
                </c:pt>
                <c:pt idx="9">
                  <c:v>8.5888129193301292</c:v>
                </c:pt>
                <c:pt idx="10">
                  <c:v>9.5492695127363199</c:v>
                </c:pt>
                <c:pt idx="11">
                  <c:v>3.2916977040241</c:v>
                </c:pt>
                <c:pt idx="12">
                  <c:v>7.6916666767858999</c:v>
                </c:pt>
                <c:pt idx="13">
                  <c:v>6.88398570813502</c:v>
                </c:pt>
                <c:pt idx="14">
                  <c:v>3.6912380516711001</c:v>
                </c:pt>
                <c:pt idx="15">
                  <c:v>6.2566573620960897</c:v>
                </c:pt>
                <c:pt idx="16">
                  <c:v>14.082466149748701</c:v>
                </c:pt>
                <c:pt idx="17">
                  <c:v>4.3510932155791604</c:v>
                </c:pt>
                <c:pt idx="18">
                  <c:v>5.8919165100301401</c:v>
                </c:pt>
                <c:pt idx="19">
                  <c:v>10.277894273882344</c:v>
                </c:pt>
                <c:pt idx="20">
                  <c:v>9.7855629168009006</c:v>
                </c:pt>
                <c:pt idx="21">
                  <c:v>13.488157509038</c:v>
                </c:pt>
                <c:pt idx="22">
                  <c:v>5.5896891676988902</c:v>
                </c:pt>
                <c:pt idx="23">
                  <c:v>14.9709880009264</c:v>
                </c:pt>
                <c:pt idx="24">
                  <c:v>16.022027382284499</c:v>
                </c:pt>
                <c:pt idx="25">
                  <c:v>11.538358563760299</c:v>
                </c:pt>
                <c:pt idx="26">
                  <c:v>12.242827081545901</c:v>
                </c:pt>
                <c:pt idx="27">
                  <c:v>11.7726210511057</c:v>
                </c:pt>
                <c:pt idx="28">
                  <c:v>13.6085809564052</c:v>
                </c:pt>
                <c:pt idx="29">
                  <c:v>12.619598108329001</c:v>
                </c:pt>
                <c:pt idx="30">
                  <c:v>10.6296344167109</c:v>
                </c:pt>
                <c:pt idx="31">
                  <c:v>11.4734692253963</c:v>
                </c:pt>
                <c:pt idx="32">
                  <c:v>12.2822134831521</c:v>
                </c:pt>
                <c:pt idx="33">
                  <c:v>21.768154744115702</c:v>
                </c:pt>
                <c:pt idx="34">
                  <c:v>17.5375072050903</c:v>
                </c:pt>
                <c:pt idx="35">
                  <c:v>29.2997042396476</c:v>
                </c:pt>
                <c:pt idx="36">
                  <c:v>9.4996705489079805</c:v>
                </c:pt>
                <c:pt idx="37">
                  <c:v>37.358629232569598</c:v>
                </c:pt>
              </c:numCache>
            </c:numRef>
          </c:val>
          <c:extLst>
            <c:ext xmlns:c16="http://schemas.microsoft.com/office/drawing/2014/chart" uri="{C3380CC4-5D6E-409C-BE32-E72D297353CC}">
              <c16:uniqueId val="{00000001-1B36-4EA1-97D8-F88502CB881E}"/>
            </c:ext>
          </c:extLst>
        </c:ser>
        <c:dLbls>
          <c:showLegendKey val="0"/>
          <c:showVal val="0"/>
          <c:showCatName val="0"/>
          <c:showSerName val="0"/>
          <c:showPercent val="0"/>
          <c:showBubbleSize val="0"/>
        </c:dLbls>
        <c:gapWidth val="219"/>
        <c:overlap val="-27"/>
        <c:axId val="348007128"/>
        <c:axId val="348004504"/>
      </c:barChart>
      <c:catAx>
        <c:axId val="348007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48004504"/>
        <c:crosses val="autoZero"/>
        <c:auto val="1"/>
        <c:lblAlgn val="ctr"/>
        <c:lblOffset val="100"/>
        <c:noMultiLvlLbl val="0"/>
      </c:catAx>
      <c:valAx>
        <c:axId val="348004504"/>
        <c:scaling>
          <c:orientation val="minMax"/>
          <c:max val="90"/>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48007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00B0F0"/>
    </a:solidFill>
    <a:ln>
      <a:noFill/>
    </a:ln>
    <a:effectLst/>
  </c:spPr>
  <c:txPr>
    <a:bodyPr/>
    <a:lstStyle/>
    <a:p>
      <a:pPr>
        <a:defRPr sz="1200" b="1"/>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700" b="1" dirty="0" smtClean="0"/>
              <a:t>Percentage</a:t>
            </a:r>
            <a:r>
              <a:rPr lang="en-GB" sz="1700" b="1" baseline="0" dirty="0" smtClean="0"/>
              <a:t> of young people agreeing that they had  spoken to someone about a job they would like to do when they finish education. PISA 2018.</a:t>
            </a:r>
            <a:endParaRPr lang="en-GB" sz="17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conversations!$A$1:$A$22</c:f>
              <c:strCache>
                <c:ptCount val="22"/>
                <c:pt idx="0">
                  <c:v>Bulgaria</c:v>
                </c:pt>
                <c:pt idx="1">
                  <c:v>Italy</c:v>
                </c:pt>
                <c:pt idx="2">
                  <c:v>Serbia</c:v>
                </c:pt>
                <c:pt idx="3">
                  <c:v>Georgia</c:v>
                </c:pt>
                <c:pt idx="4">
                  <c:v>Finland</c:v>
                </c:pt>
                <c:pt idx="5">
                  <c:v>Brazil</c:v>
                </c:pt>
                <c:pt idx="6">
                  <c:v>Lithuania</c:v>
                </c:pt>
                <c:pt idx="7">
                  <c:v>Latvia</c:v>
                </c:pt>
                <c:pt idx="8">
                  <c:v>Russia</c:v>
                </c:pt>
                <c:pt idx="9">
                  <c:v>Indonesia</c:v>
                </c:pt>
                <c:pt idx="10">
                  <c:v>Slovak Republic</c:v>
                </c:pt>
                <c:pt idx="11">
                  <c:v>United States</c:v>
                </c:pt>
                <c:pt idx="12">
                  <c:v>Estonia</c:v>
                </c:pt>
                <c:pt idx="13">
                  <c:v>OECD average</c:v>
                </c:pt>
                <c:pt idx="14">
                  <c:v>Canada</c:v>
                </c:pt>
                <c:pt idx="15">
                  <c:v>Poland</c:v>
                </c:pt>
                <c:pt idx="16">
                  <c:v>Chile</c:v>
                </c:pt>
                <c:pt idx="17">
                  <c:v>Spain</c:v>
                </c:pt>
                <c:pt idx="18">
                  <c:v>Netherlands</c:v>
                </c:pt>
                <c:pt idx="19">
                  <c:v>Portugal</c:v>
                </c:pt>
                <c:pt idx="20">
                  <c:v>Australia</c:v>
                </c:pt>
                <c:pt idx="21">
                  <c:v>Peru</c:v>
                </c:pt>
              </c:strCache>
            </c:strRef>
          </c:cat>
          <c:val>
            <c:numRef>
              <c:f>conversations!$B$1:$B$22</c:f>
              <c:numCache>
                <c:formatCode>General</c:formatCode>
                <c:ptCount val="22"/>
                <c:pt idx="0">
                  <c:v>72.144566967291894</c:v>
                </c:pt>
                <c:pt idx="1">
                  <c:v>73.3095242554229</c:v>
                </c:pt>
                <c:pt idx="2">
                  <c:v>74.827790673097496</c:v>
                </c:pt>
                <c:pt idx="3">
                  <c:v>75.096569990809996</c:v>
                </c:pt>
                <c:pt idx="4">
                  <c:v>77.557340459205705</c:v>
                </c:pt>
                <c:pt idx="5">
                  <c:v>79.058262671885004</c:v>
                </c:pt>
                <c:pt idx="6">
                  <c:v>79.619215223048201</c:v>
                </c:pt>
                <c:pt idx="7">
                  <c:v>80.637275092585696</c:v>
                </c:pt>
                <c:pt idx="8">
                  <c:v>81.6512938625185</c:v>
                </c:pt>
                <c:pt idx="9">
                  <c:v>81.998407183428597</c:v>
                </c:pt>
                <c:pt idx="10">
                  <c:v>82.017479270194102</c:v>
                </c:pt>
                <c:pt idx="11">
                  <c:v>82.628085097587402</c:v>
                </c:pt>
                <c:pt idx="12">
                  <c:v>82.707451422646002</c:v>
                </c:pt>
                <c:pt idx="13">
                  <c:v>82.834655586521976</c:v>
                </c:pt>
                <c:pt idx="14">
                  <c:v>83.915967767308004</c:v>
                </c:pt>
                <c:pt idx="15">
                  <c:v>84.249193620762497</c:v>
                </c:pt>
                <c:pt idx="16">
                  <c:v>84.405693988921797</c:v>
                </c:pt>
                <c:pt idx="17">
                  <c:v>86.068660881355399</c:v>
                </c:pt>
                <c:pt idx="18">
                  <c:v>86.466401770708202</c:v>
                </c:pt>
                <c:pt idx="19">
                  <c:v>87.705984399558005</c:v>
                </c:pt>
                <c:pt idx="20">
                  <c:v>88.396904962003504</c:v>
                </c:pt>
                <c:pt idx="21">
                  <c:v>89.809824998420297</c:v>
                </c:pt>
              </c:numCache>
            </c:numRef>
          </c:val>
          <c:extLst>
            <c:ext xmlns:c16="http://schemas.microsoft.com/office/drawing/2014/chart" uri="{C3380CC4-5D6E-409C-BE32-E72D297353CC}">
              <c16:uniqueId val="{00000000-1813-4DBE-8D94-78EACC6C6174}"/>
            </c:ext>
          </c:extLst>
        </c:ser>
        <c:dLbls>
          <c:showLegendKey val="0"/>
          <c:showVal val="0"/>
          <c:showCatName val="0"/>
          <c:showSerName val="0"/>
          <c:showPercent val="0"/>
          <c:showBubbleSize val="0"/>
        </c:dLbls>
        <c:gapWidth val="219"/>
        <c:overlap val="-27"/>
        <c:axId val="561734000"/>
        <c:axId val="561730720"/>
      </c:barChart>
      <c:catAx>
        <c:axId val="56173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mn-lt"/>
                <a:ea typeface="+mn-ea"/>
                <a:cs typeface="+mn-cs"/>
              </a:defRPr>
            </a:pPr>
            <a:endParaRPr lang="en-US"/>
          </a:p>
        </c:txPr>
        <c:crossAx val="561730720"/>
        <c:crosses val="autoZero"/>
        <c:auto val="1"/>
        <c:lblAlgn val="ctr"/>
        <c:lblOffset val="100"/>
        <c:noMultiLvlLbl val="0"/>
      </c:catAx>
      <c:valAx>
        <c:axId val="561730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561734000"/>
        <c:crosses val="autoZero"/>
        <c:crossBetween val="between"/>
      </c:valAx>
      <c:spPr>
        <a:solidFill>
          <a:srgbClr val="00B0F0"/>
        </a:solidFill>
        <a:ln>
          <a:noFill/>
        </a:ln>
        <a:effectLst/>
      </c:spPr>
    </c:plotArea>
    <c:plotVisOnly val="1"/>
    <c:dispBlanksAs val="gap"/>
    <c:showDLblsOverMax val="0"/>
  </c:chart>
  <c:spPr>
    <a:solidFill>
      <a:srgbClr val="00B0F0"/>
    </a:soli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en-GB" sz="1700" dirty="0" smtClean="0"/>
              <a:t>Student</a:t>
            </a:r>
            <a:r>
              <a:rPr lang="en-GB" sz="1700" baseline="0" dirty="0" smtClean="0"/>
              <a:t> participation in three core career exploration activities. PISA 2018.</a:t>
            </a:r>
            <a:endParaRPr lang="en-GB" sz="1700" dirty="0"/>
          </a:p>
        </c:rich>
      </c:tx>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Sheet4!$A$1:$A$32</c:f>
              <c:strCache>
                <c:ptCount val="32"/>
                <c:pt idx="0">
                  <c:v>Belgium</c:v>
                </c:pt>
                <c:pt idx="1">
                  <c:v>Hong Kong (China)</c:v>
                </c:pt>
                <c:pt idx="2">
                  <c:v>Panama</c:v>
                </c:pt>
                <c:pt idx="3">
                  <c:v>Costa Rica</c:v>
                </c:pt>
                <c:pt idx="4">
                  <c:v>Brazil</c:v>
                </c:pt>
                <c:pt idx="5">
                  <c:v>Korea</c:v>
                </c:pt>
                <c:pt idx="6">
                  <c:v>Italy</c:v>
                </c:pt>
                <c:pt idx="7">
                  <c:v>Spain</c:v>
                </c:pt>
                <c:pt idx="8">
                  <c:v>Poland</c:v>
                </c:pt>
                <c:pt idx="9">
                  <c:v>Hungary</c:v>
                </c:pt>
                <c:pt idx="10">
                  <c:v>Brunei Darussalam</c:v>
                </c:pt>
                <c:pt idx="11">
                  <c:v>Morocco</c:v>
                </c:pt>
                <c:pt idx="12">
                  <c:v>United Kingdom</c:v>
                </c:pt>
                <c:pt idx="13">
                  <c:v>Ireland</c:v>
                </c:pt>
                <c:pt idx="14">
                  <c:v>Thailand</c:v>
                </c:pt>
                <c:pt idx="15">
                  <c:v>Malta</c:v>
                </c:pt>
                <c:pt idx="16">
                  <c:v>Slovenia</c:v>
                </c:pt>
                <c:pt idx="17">
                  <c:v>OECD average</c:v>
                </c:pt>
                <c:pt idx="18">
                  <c:v>New Zealand</c:v>
                </c:pt>
                <c:pt idx="19">
                  <c:v>Greece</c:v>
                </c:pt>
                <c:pt idx="20">
                  <c:v>Slovak Republic</c:v>
                </c:pt>
                <c:pt idx="21">
                  <c:v>Bulgaria</c:v>
                </c:pt>
                <c:pt idx="22">
                  <c:v>Lithuania</c:v>
                </c:pt>
                <c:pt idx="23">
                  <c:v>Albania</c:v>
                </c:pt>
                <c:pt idx="24">
                  <c:v>Germany</c:v>
                </c:pt>
                <c:pt idx="25">
                  <c:v>Kazakhstan</c:v>
                </c:pt>
                <c:pt idx="26">
                  <c:v>Australia</c:v>
                </c:pt>
                <c:pt idx="27">
                  <c:v>Serbia</c:v>
                </c:pt>
                <c:pt idx="28">
                  <c:v>Iceland</c:v>
                </c:pt>
                <c:pt idx="29">
                  <c:v>Chinese Taipei</c:v>
                </c:pt>
                <c:pt idx="30">
                  <c:v>Austria</c:v>
                </c:pt>
                <c:pt idx="31">
                  <c:v>Denmark</c:v>
                </c:pt>
              </c:strCache>
            </c:strRef>
          </c:cat>
          <c:val>
            <c:numRef>
              <c:f>Sheet4!$B$1:$B$32</c:f>
              <c:numCache>
                <c:formatCode>0.0</c:formatCode>
                <c:ptCount val="32"/>
                <c:pt idx="0">
                  <c:v>2.1590768139169501</c:v>
                </c:pt>
                <c:pt idx="1">
                  <c:v>3.1451858505827399</c:v>
                </c:pt>
                <c:pt idx="2">
                  <c:v>4.4082888789566503</c:v>
                </c:pt>
                <c:pt idx="3">
                  <c:v>4.4238776497115699</c:v>
                </c:pt>
                <c:pt idx="4">
                  <c:v>5.3986081298708903</c:v>
                </c:pt>
                <c:pt idx="5">
                  <c:v>5.7742266126729298</c:v>
                </c:pt>
                <c:pt idx="6">
                  <c:v>5.8554601289512398</c:v>
                </c:pt>
                <c:pt idx="7">
                  <c:v>5.9613196133901898</c:v>
                </c:pt>
                <c:pt idx="8">
                  <c:v>6.4335188809403601</c:v>
                </c:pt>
                <c:pt idx="9">
                  <c:v>8.0412076431610995</c:v>
                </c:pt>
                <c:pt idx="10">
                  <c:v>8.3068122144499394</c:v>
                </c:pt>
                <c:pt idx="11">
                  <c:v>9.6116742171342597</c:v>
                </c:pt>
                <c:pt idx="12">
                  <c:v>10.4073948708164</c:v>
                </c:pt>
                <c:pt idx="13">
                  <c:v>10.432653031670601</c:v>
                </c:pt>
                <c:pt idx="14">
                  <c:v>11.2547480958414</c:v>
                </c:pt>
                <c:pt idx="15">
                  <c:v>12.2055779985262</c:v>
                </c:pt>
                <c:pt idx="16">
                  <c:v>12.2962733999722</c:v>
                </c:pt>
                <c:pt idx="17">
                  <c:v>13.43328495104584</c:v>
                </c:pt>
                <c:pt idx="18">
                  <c:v>13.815327117295499</c:v>
                </c:pt>
                <c:pt idx="19">
                  <c:v>14.2466431169084</c:v>
                </c:pt>
                <c:pt idx="20">
                  <c:v>14.739312863576</c:v>
                </c:pt>
                <c:pt idx="21">
                  <c:v>14.873693569543001</c:v>
                </c:pt>
                <c:pt idx="22">
                  <c:v>15.0933325441493</c:v>
                </c:pt>
                <c:pt idx="23">
                  <c:v>15.1234757370766</c:v>
                </c:pt>
                <c:pt idx="24">
                  <c:v>15.90529833876</c:v>
                </c:pt>
                <c:pt idx="25">
                  <c:v>16.577635762578701</c:v>
                </c:pt>
                <c:pt idx="26">
                  <c:v>16.581379122061499</c:v>
                </c:pt>
                <c:pt idx="27">
                  <c:v>16.8951624162565</c:v>
                </c:pt>
                <c:pt idx="28">
                  <c:v>21.725473791509799</c:v>
                </c:pt>
                <c:pt idx="29">
                  <c:v>23.394770113443698</c:v>
                </c:pt>
                <c:pt idx="30">
                  <c:v>25.492689000598499</c:v>
                </c:pt>
                <c:pt idx="31">
                  <c:v>36.838542228474097</c:v>
                </c:pt>
              </c:numCache>
            </c:numRef>
          </c:val>
          <c:extLst>
            <c:ext xmlns:c16="http://schemas.microsoft.com/office/drawing/2014/chart" uri="{C3380CC4-5D6E-409C-BE32-E72D297353CC}">
              <c16:uniqueId val="{00000000-26FB-488B-BDD5-7AE89852A689}"/>
            </c:ext>
          </c:extLst>
        </c:ser>
        <c:dLbls>
          <c:showLegendKey val="0"/>
          <c:showVal val="0"/>
          <c:showCatName val="0"/>
          <c:showSerName val="0"/>
          <c:showPercent val="0"/>
          <c:showBubbleSize val="0"/>
        </c:dLbls>
        <c:gapWidth val="219"/>
        <c:overlap val="-27"/>
        <c:axId val="649367928"/>
        <c:axId val="649368256"/>
      </c:barChart>
      <c:catAx>
        <c:axId val="649367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649368256"/>
        <c:crosses val="autoZero"/>
        <c:auto val="1"/>
        <c:lblAlgn val="ctr"/>
        <c:lblOffset val="100"/>
        <c:noMultiLvlLbl val="0"/>
      </c:catAx>
      <c:valAx>
        <c:axId val="6493682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649367928"/>
        <c:crosses val="autoZero"/>
        <c:crossBetween val="between"/>
      </c:valAx>
      <c:spPr>
        <a:noFill/>
        <a:ln>
          <a:noFill/>
        </a:ln>
        <a:effectLst/>
      </c:spPr>
    </c:plotArea>
    <c:plotVisOnly val="1"/>
    <c:dispBlanksAs val="gap"/>
    <c:showDLblsOverMax val="0"/>
  </c:chart>
  <c:spPr>
    <a:solidFill>
      <a:srgbClr val="00B0F0"/>
    </a:solidFill>
    <a:ln>
      <a:noFill/>
    </a:ln>
    <a:effectLst/>
  </c:spPr>
  <c:txPr>
    <a:bodyPr/>
    <a:lstStyle/>
    <a:p>
      <a:pPr>
        <a:defRPr sz="1400" b="1"/>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GB" sz="1800" b="1" dirty="0"/>
              <a:t>Relationship</a:t>
            </a:r>
            <a:r>
              <a:rPr lang="en-GB" sz="1800" b="1" baseline="0" dirty="0"/>
              <a:t> between </a:t>
            </a:r>
            <a:r>
              <a:rPr lang="en-GB" sz="1800" b="1" baseline="0" dirty="0" smtClean="0"/>
              <a:t>career exploration engaging employers and </a:t>
            </a:r>
            <a:r>
              <a:rPr lang="en-GB" sz="1800" b="1" baseline="0" dirty="0"/>
              <a:t>ratio of youth to adult unemployment </a:t>
            </a:r>
            <a:endParaRPr lang="en-GB" sz="1800" b="1" dirty="0"/>
          </a:p>
        </c:rich>
      </c:tx>
      <c:layout>
        <c:manualLayout>
          <c:xMode val="edge"/>
          <c:yMode val="edge"/>
          <c:x val="9.9347112860892386E-2"/>
          <c:y val="2.4569988711086267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dLbls>
            <c:dLbl>
              <c:idx val="0"/>
              <c:tx>
                <c:rich>
                  <a:bodyPr/>
                  <a:lstStyle/>
                  <a:p>
                    <a:fld id="{BE58DCE4-5656-4637-AEDC-2B9BCF84B327}"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FFB7-4914-A6D1-64D3670250E8}"/>
                </c:ext>
              </c:extLst>
            </c:dLbl>
            <c:dLbl>
              <c:idx val="1"/>
              <c:tx>
                <c:rich>
                  <a:bodyPr/>
                  <a:lstStyle/>
                  <a:p>
                    <a:fld id="{6E04A5B9-C498-4576-A5DB-A3475C5AD89F}"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FB7-4914-A6D1-64D3670250E8}"/>
                </c:ext>
              </c:extLst>
            </c:dLbl>
            <c:dLbl>
              <c:idx val="2"/>
              <c:tx>
                <c:rich>
                  <a:bodyPr/>
                  <a:lstStyle/>
                  <a:p>
                    <a:fld id="{21CE2BF1-2A98-4487-9C33-2E820AD92607}"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FFB7-4914-A6D1-64D3670250E8}"/>
                </c:ext>
              </c:extLst>
            </c:dLbl>
            <c:dLbl>
              <c:idx val="3"/>
              <c:tx>
                <c:rich>
                  <a:bodyPr/>
                  <a:lstStyle/>
                  <a:p>
                    <a:fld id="{245D9DD3-8523-42CB-BDEF-CA2ECF92A399}"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FB7-4914-A6D1-64D3670250E8}"/>
                </c:ext>
              </c:extLst>
            </c:dLbl>
            <c:dLbl>
              <c:idx val="4"/>
              <c:tx>
                <c:rich>
                  <a:bodyPr/>
                  <a:lstStyle/>
                  <a:p>
                    <a:fld id="{FA33D859-4664-4CDF-86C1-9800823692EF}"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FFB7-4914-A6D1-64D3670250E8}"/>
                </c:ext>
              </c:extLst>
            </c:dLbl>
            <c:dLbl>
              <c:idx val="5"/>
              <c:tx>
                <c:rich>
                  <a:bodyPr/>
                  <a:lstStyle/>
                  <a:p>
                    <a:fld id="{D0493BE4-EA29-4742-9FF0-ABEA6F547571}"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FB7-4914-A6D1-64D3670250E8}"/>
                </c:ext>
              </c:extLst>
            </c:dLbl>
            <c:dLbl>
              <c:idx val="6"/>
              <c:tx>
                <c:rich>
                  <a:bodyPr/>
                  <a:lstStyle/>
                  <a:p>
                    <a:fld id="{F603F710-B3FB-4FB1-9977-2D9743C280E6}"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FFB7-4914-A6D1-64D3670250E8}"/>
                </c:ext>
              </c:extLst>
            </c:dLbl>
            <c:dLbl>
              <c:idx val="7"/>
              <c:tx>
                <c:rich>
                  <a:bodyPr/>
                  <a:lstStyle/>
                  <a:p>
                    <a:fld id="{D00BC7B6-3E36-4733-B95A-F20353965C5A}"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FB7-4914-A6D1-64D3670250E8}"/>
                </c:ext>
              </c:extLst>
            </c:dLbl>
            <c:dLbl>
              <c:idx val="8"/>
              <c:tx>
                <c:rich>
                  <a:bodyPr/>
                  <a:lstStyle/>
                  <a:p>
                    <a:fld id="{15F650B7-75CD-40DC-B6EA-EA06FDF2F005}"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FFB7-4914-A6D1-64D3670250E8}"/>
                </c:ext>
              </c:extLst>
            </c:dLbl>
            <c:dLbl>
              <c:idx val="9"/>
              <c:tx>
                <c:rich>
                  <a:bodyPr/>
                  <a:lstStyle/>
                  <a:p>
                    <a:fld id="{F607E290-703F-4778-A1B6-51C27B37E608}"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FB7-4914-A6D1-64D3670250E8}"/>
                </c:ext>
              </c:extLst>
            </c:dLbl>
            <c:dLbl>
              <c:idx val="10"/>
              <c:tx>
                <c:rich>
                  <a:bodyPr/>
                  <a:lstStyle/>
                  <a:p>
                    <a:fld id="{6072DA03-6863-441A-85E8-5868A31BC514}"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FFB7-4914-A6D1-64D3670250E8}"/>
                </c:ext>
              </c:extLst>
            </c:dLbl>
            <c:dLbl>
              <c:idx val="11"/>
              <c:tx>
                <c:rich>
                  <a:bodyPr/>
                  <a:lstStyle/>
                  <a:p>
                    <a:fld id="{AD9A8ACF-A91A-47FF-9D61-370540CAD13B}"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FFB7-4914-A6D1-64D3670250E8}"/>
                </c:ext>
              </c:extLst>
            </c:dLbl>
            <c:dLbl>
              <c:idx val="12"/>
              <c:tx>
                <c:rich>
                  <a:bodyPr/>
                  <a:lstStyle/>
                  <a:p>
                    <a:fld id="{0C4793A3-0A73-466E-A325-F7E9ECC8667F}"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FFB7-4914-A6D1-64D3670250E8}"/>
                </c:ext>
              </c:extLst>
            </c:dLbl>
            <c:dLbl>
              <c:idx val="13"/>
              <c:tx>
                <c:rich>
                  <a:bodyPr/>
                  <a:lstStyle/>
                  <a:p>
                    <a:fld id="{8D6C30D3-586E-42B3-BF1B-A8ABC65EF39E}"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FFB7-4914-A6D1-64D3670250E8}"/>
                </c:ext>
              </c:extLst>
            </c:dLbl>
            <c:dLbl>
              <c:idx val="14"/>
              <c:layout>
                <c:manualLayout>
                  <c:x val="-4.805766314126083E-2"/>
                  <c:y val="1.6161616161616162E-2"/>
                </c:manualLayout>
              </c:layout>
              <c:tx>
                <c:rich>
                  <a:bodyPr/>
                  <a:lstStyle/>
                  <a:p>
                    <a:fld id="{B3245D76-1AE5-4980-8A15-120C087B1E97}"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E-FFB7-4914-A6D1-64D3670250E8}"/>
                </c:ext>
              </c:extLst>
            </c:dLbl>
            <c:dLbl>
              <c:idx val="15"/>
              <c:tx>
                <c:rich>
                  <a:bodyPr/>
                  <a:lstStyle/>
                  <a:p>
                    <a:fld id="{B395D794-E241-49DD-B11A-6C73CFA727F5}"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FFB7-4914-A6D1-64D3670250E8}"/>
                </c:ext>
              </c:extLst>
            </c:dLbl>
            <c:dLbl>
              <c:idx val="16"/>
              <c:tx>
                <c:rich>
                  <a:bodyPr/>
                  <a:lstStyle/>
                  <a:p>
                    <a:fld id="{443365DF-E80C-4FAA-858B-9BE6648B76CF}"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FFB7-4914-A6D1-64D3670250E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Sheet1!$E$2:$E$18</c:f>
              <c:numCache>
                <c:formatCode>0.0</c:formatCode>
                <c:ptCount val="17"/>
                <c:pt idx="0">
                  <c:v>16.581379122061499</c:v>
                </c:pt>
                <c:pt idx="1">
                  <c:v>25.492689000598499</c:v>
                </c:pt>
                <c:pt idx="2">
                  <c:v>2.1590768139169501</c:v>
                </c:pt>
                <c:pt idx="3">
                  <c:v>36.838542228474097</c:v>
                </c:pt>
                <c:pt idx="4">
                  <c:v>15.90529833876</c:v>
                </c:pt>
                <c:pt idx="5">
                  <c:v>8.0412076431610995</c:v>
                </c:pt>
                <c:pt idx="6">
                  <c:v>21.725473791509799</c:v>
                </c:pt>
                <c:pt idx="7">
                  <c:v>10.432653031670601</c:v>
                </c:pt>
                <c:pt idx="8">
                  <c:v>5.8554601289512398</c:v>
                </c:pt>
                <c:pt idx="9">
                  <c:v>5.7742266126729298</c:v>
                </c:pt>
                <c:pt idx="10">
                  <c:v>15.0933325441493</c:v>
                </c:pt>
                <c:pt idx="11">
                  <c:v>13.815327117295499</c:v>
                </c:pt>
                <c:pt idx="12">
                  <c:v>6.4335188809403601</c:v>
                </c:pt>
                <c:pt idx="13">
                  <c:v>14.739312863576</c:v>
                </c:pt>
                <c:pt idx="14">
                  <c:v>12.2962733999722</c:v>
                </c:pt>
                <c:pt idx="15">
                  <c:v>5.9613196133901898</c:v>
                </c:pt>
                <c:pt idx="16">
                  <c:v>10.4073948708164</c:v>
                </c:pt>
              </c:numCache>
            </c:numRef>
          </c:xVal>
          <c:yVal>
            <c:numRef>
              <c:f>Sheet1!$H$2:$H$18</c:f>
              <c:numCache>
                <c:formatCode>0.0</c:formatCode>
                <c:ptCount val="17"/>
                <c:pt idx="0">
                  <c:v>2.8</c:v>
                </c:pt>
                <c:pt idx="1">
                  <c:v>2.2000000000000002</c:v>
                </c:pt>
                <c:pt idx="2">
                  <c:v>3.2</c:v>
                </c:pt>
                <c:pt idx="3">
                  <c:v>2.5</c:v>
                </c:pt>
                <c:pt idx="4">
                  <c:v>1.6</c:v>
                </c:pt>
                <c:pt idx="5">
                  <c:v>3.5</c:v>
                </c:pt>
                <c:pt idx="6">
                  <c:v>2.2000000000000002</c:v>
                </c:pt>
                <c:pt idx="7">
                  <c:v>3.4</c:v>
                </c:pt>
                <c:pt idx="8">
                  <c:v>3.6</c:v>
                </c:pt>
                <c:pt idx="9">
                  <c:v>2.9</c:v>
                </c:pt>
                <c:pt idx="10">
                  <c:v>2.5</c:v>
                </c:pt>
                <c:pt idx="11">
                  <c:v>3.8</c:v>
                </c:pt>
                <c:pt idx="12">
                  <c:v>4.0999999999999996</c:v>
                </c:pt>
                <c:pt idx="13">
                  <c:v>3.3</c:v>
                </c:pt>
                <c:pt idx="14">
                  <c:v>3.3</c:v>
                </c:pt>
                <c:pt idx="15">
                  <c:v>2.7</c:v>
                </c:pt>
                <c:pt idx="16">
                  <c:v>4.2</c:v>
                </c:pt>
              </c:numCache>
            </c:numRef>
          </c:yVal>
          <c:smooth val="0"/>
          <c:extLst>
            <c:ext xmlns:c15="http://schemas.microsoft.com/office/drawing/2012/chart" uri="{02D57815-91ED-43cb-92C2-25804820EDAC}">
              <c15:datalabelsRange>
                <c15:f>Sheet1!$A$2:$A$18</c15:f>
                <c15:dlblRangeCache>
                  <c:ptCount val="17"/>
                  <c:pt idx="0">
                    <c:v>AUS</c:v>
                  </c:pt>
                  <c:pt idx="1">
                    <c:v>AUT</c:v>
                  </c:pt>
                  <c:pt idx="2">
                    <c:v>BEL</c:v>
                  </c:pt>
                  <c:pt idx="3">
                    <c:v>DNK</c:v>
                  </c:pt>
                  <c:pt idx="4">
                    <c:v>DEU</c:v>
                  </c:pt>
                  <c:pt idx="5">
                    <c:v>HUN</c:v>
                  </c:pt>
                  <c:pt idx="6">
                    <c:v>ISL</c:v>
                  </c:pt>
                  <c:pt idx="7">
                    <c:v>IRL</c:v>
                  </c:pt>
                  <c:pt idx="8">
                    <c:v>ITA</c:v>
                  </c:pt>
                  <c:pt idx="9">
                    <c:v>KOR</c:v>
                  </c:pt>
                  <c:pt idx="10">
                    <c:v>LTU</c:v>
                  </c:pt>
                  <c:pt idx="11">
                    <c:v>NZL</c:v>
                  </c:pt>
                  <c:pt idx="12">
                    <c:v>POL</c:v>
                  </c:pt>
                  <c:pt idx="13">
                    <c:v>SVK</c:v>
                  </c:pt>
                  <c:pt idx="14">
                    <c:v>SVN</c:v>
                  </c:pt>
                  <c:pt idx="15">
                    <c:v>ESP</c:v>
                  </c:pt>
                  <c:pt idx="16">
                    <c:v>GBR</c:v>
                  </c:pt>
                </c15:dlblRangeCache>
              </c15:datalabelsRange>
            </c:ext>
            <c:ext xmlns:c16="http://schemas.microsoft.com/office/drawing/2014/chart" uri="{C3380CC4-5D6E-409C-BE32-E72D297353CC}">
              <c16:uniqueId val="{00000011-FFB7-4914-A6D1-64D3670250E8}"/>
            </c:ext>
          </c:extLst>
        </c:ser>
        <c:dLbls>
          <c:showLegendKey val="0"/>
          <c:showVal val="0"/>
          <c:showCatName val="0"/>
          <c:showSerName val="0"/>
          <c:showPercent val="0"/>
          <c:showBubbleSize val="0"/>
        </c:dLbls>
        <c:axId val="887471424"/>
        <c:axId val="887479296"/>
      </c:scatterChart>
      <c:valAx>
        <c:axId val="88747142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GB" sz="1200" b="1" dirty="0"/>
                  <a:t>% p</a:t>
                </a:r>
                <a:r>
                  <a:rPr lang="en-GB" sz="1200" b="1" baseline="0" dirty="0"/>
                  <a:t>articipation in all three </a:t>
                </a:r>
                <a:r>
                  <a:rPr lang="en-GB" sz="1200" b="1" baseline="0" dirty="0" smtClean="0"/>
                  <a:t>guidance activities (career advisor + workplace visit + job fair). </a:t>
                </a:r>
                <a:r>
                  <a:rPr lang="en-GB" sz="1200" b="1" baseline="0" dirty="0"/>
                  <a:t>PISA 2018.</a:t>
                </a:r>
                <a:endParaRPr lang="en-GB" sz="1200" b="1" dirty="0"/>
              </a:p>
            </c:rich>
          </c:tx>
          <c:layout>
            <c:manualLayout>
              <c:xMode val="edge"/>
              <c:yMode val="edge"/>
              <c:x val="0.145251312335958"/>
              <c:y val="0.92902195828720857"/>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887479296"/>
        <c:crosses val="autoZero"/>
        <c:crossBetween val="midCat"/>
      </c:valAx>
      <c:valAx>
        <c:axId val="88747929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GB" sz="1200" b="1"/>
                  <a:t>Ratio</a:t>
                </a:r>
                <a:r>
                  <a:rPr lang="en-GB" sz="1200" b="1" baseline="0"/>
                  <a:t> of Youth to Adult Unemployment 2020</a:t>
                </a:r>
                <a:endParaRPr lang="en-GB" sz="1200" b="1"/>
              </a:p>
            </c:rich>
          </c:tx>
          <c:layout>
            <c:manualLayout>
              <c:xMode val="edge"/>
              <c:yMode val="edge"/>
              <c:x val="1.6666678833768673E-2"/>
              <c:y val="0.13193435297637207"/>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887471424"/>
        <c:crosses val="autoZero"/>
        <c:crossBetween val="midCat"/>
      </c:valAx>
      <c:spPr>
        <a:noFill/>
        <a:ln>
          <a:noFill/>
        </a:ln>
        <a:effectLst/>
      </c:spPr>
    </c:plotArea>
    <c:plotVisOnly val="1"/>
    <c:dispBlanksAs val="gap"/>
    <c:showDLblsOverMax val="0"/>
  </c:chart>
  <c:spPr>
    <a:solidFill>
      <a:srgbClr val="00B0F0"/>
    </a:solid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Had not talked to someone about the job they would like to do</c:v>
                </c:pt>
              </c:strCache>
            </c:strRef>
          </c:tx>
          <c:spPr>
            <a:solidFill>
              <a:schemeClr val="accent1"/>
            </a:solidFill>
            <a:ln>
              <a:noFill/>
            </a:ln>
            <a:effectLst/>
          </c:spPr>
          <c:invertIfNegative val="0"/>
          <c:cat>
            <c:strRef>
              <c:f>Sheet1!$A$2:$A$3</c:f>
              <c:strCache>
                <c:ptCount val="2"/>
                <c:pt idx="0">
                  <c:v>Percentage of students who have no clear idea about their future job</c:v>
                </c:pt>
                <c:pt idx="1">
                  <c:v>Percentage of students whose education and career expectations are not aligned</c:v>
                </c:pt>
              </c:strCache>
            </c:strRef>
          </c:cat>
          <c:val>
            <c:numRef>
              <c:f>Sheet1!$B$2:$B$3</c:f>
              <c:numCache>
                <c:formatCode>General</c:formatCode>
                <c:ptCount val="2"/>
                <c:pt idx="0">
                  <c:v>31.48573044696769</c:v>
                </c:pt>
                <c:pt idx="1">
                  <c:v>26.544275358393151</c:v>
                </c:pt>
              </c:numCache>
            </c:numRef>
          </c:val>
          <c:extLst>
            <c:ext xmlns:c16="http://schemas.microsoft.com/office/drawing/2014/chart" uri="{C3380CC4-5D6E-409C-BE32-E72D297353CC}">
              <c16:uniqueId val="{00000000-DBFA-4144-814D-0B2F0676278B}"/>
            </c:ext>
          </c:extLst>
        </c:ser>
        <c:ser>
          <c:idx val="1"/>
          <c:order val="1"/>
          <c:tx>
            <c:strRef>
              <c:f>Sheet1!$C$1</c:f>
              <c:strCache>
                <c:ptCount val="1"/>
                <c:pt idx="0">
                  <c:v>Had talked to someone about the job they would like to do</c:v>
                </c:pt>
              </c:strCache>
            </c:strRef>
          </c:tx>
          <c:spPr>
            <a:solidFill>
              <a:schemeClr val="accent2"/>
            </a:solidFill>
            <a:ln>
              <a:noFill/>
            </a:ln>
            <a:effectLst/>
          </c:spPr>
          <c:invertIfNegative val="0"/>
          <c:cat>
            <c:strRef>
              <c:f>Sheet1!$A$2:$A$3</c:f>
              <c:strCache>
                <c:ptCount val="2"/>
                <c:pt idx="0">
                  <c:v>Percentage of students who have no clear idea about their future job</c:v>
                </c:pt>
                <c:pt idx="1">
                  <c:v>Percentage of students whose education and career expectations are not aligned</c:v>
                </c:pt>
              </c:strCache>
            </c:strRef>
          </c:cat>
          <c:val>
            <c:numRef>
              <c:f>Sheet1!$C$2:$C$3</c:f>
              <c:numCache>
                <c:formatCode>General</c:formatCode>
                <c:ptCount val="2"/>
                <c:pt idx="0">
                  <c:v>18.877561857043027</c:v>
                </c:pt>
                <c:pt idx="1">
                  <c:v>15.361504093999431</c:v>
                </c:pt>
              </c:numCache>
            </c:numRef>
          </c:val>
          <c:extLst>
            <c:ext xmlns:c16="http://schemas.microsoft.com/office/drawing/2014/chart" uri="{C3380CC4-5D6E-409C-BE32-E72D297353CC}">
              <c16:uniqueId val="{00000001-DBFA-4144-814D-0B2F0676278B}"/>
            </c:ext>
          </c:extLst>
        </c:ser>
        <c:dLbls>
          <c:showLegendKey val="0"/>
          <c:showVal val="0"/>
          <c:showCatName val="0"/>
          <c:showSerName val="0"/>
          <c:showPercent val="0"/>
          <c:showBubbleSize val="0"/>
        </c:dLbls>
        <c:gapWidth val="182"/>
        <c:axId val="597886960"/>
        <c:axId val="597881712"/>
      </c:barChart>
      <c:catAx>
        <c:axId val="597886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597881712"/>
        <c:crosses val="autoZero"/>
        <c:auto val="1"/>
        <c:lblAlgn val="ctr"/>
        <c:lblOffset val="100"/>
        <c:noMultiLvlLbl val="0"/>
      </c:catAx>
      <c:valAx>
        <c:axId val="5978817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597886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00B0F0"/>
    </a:solidFill>
    <a:ln>
      <a:noFill/>
    </a:ln>
    <a:effectLst/>
  </c:spPr>
  <c:txPr>
    <a:bodyPr/>
    <a:lstStyle/>
    <a:p>
      <a:pPr>
        <a:defRPr sz="18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0.36764</cdr:x>
      <cdr:y>0.10404</cdr:y>
    </cdr:from>
    <cdr:to>
      <cdr:x>0.36855</cdr:x>
      <cdr:y>0.87879</cdr:y>
    </cdr:to>
    <cdr:cxnSp macro="">
      <cdr:nvCxnSpPr>
        <cdr:cNvPr id="3" name="Straight Connector 2"/>
        <cdr:cNvCxnSpPr/>
      </cdr:nvCxnSpPr>
      <cdr:spPr>
        <a:xfrm xmlns:a="http://schemas.openxmlformats.org/drawingml/2006/main" flipH="1">
          <a:off x="4482268" y="570271"/>
          <a:ext cx="11073" cy="4246802"/>
        </a:xfrm>
        <a:prstGeom xmlns:a="http://schemas.openxmlformats.org/drawingml/2006/main" prst="line">
          <a:avLst/>
        </a:prstGeom>
        <a:ln xmlns:a="http://schemas.openxmlformats.org/drawingml/2006/main" w="381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0.07329</cdr:x>
      <cdr:y>0.3899</cdr:y>
    </cdr:from>
    <cdr:to>
      <cdr:x>0.96956</cdr:x>
      <cdr:y>0.39192</cdr:y>
    </cdr:to>
    <cdr:cxnSp macro="">
      <cdr:nvCxnSpPr>
        <cdr:cNvPr id="6" name="Straight Connector 5"/>
        <cdr:cNvCxnSpPr/>
      </cdr:nvCxnSpPr>
      <cdr:spPr>
        <a:xfrm xmlns:a="http://schemas.openxmlformats.org/drawingml/2006/main">
          <a:off x="581025" y="1838325"/>
          <a:ext cx="7105650" cy="9525"/>
        </a:xfrm>
        <a:prstGeom xmlns:a="http://schemas.openxmlformats.org/drawingml/2006/main" prst="line">
          <a:avLst/>
        </a:prstGeom>
        <a:ln xmlns:a="http://schemas.openxmlformats.org/drawingml/2006/main" w="381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0.85282</cdr:x>
      <cdr:y>0.32694</cdr:y>
    </cdr:from>
    <cdr:to>
      <cdr:x>0.99099</cdr:x>
      <cdr:y>0.37542</cdr:y>
    </cdr:to>
    <cdr:sp macro="" textlink="">
      <cdr:nvSpPr>
        <cdr:cNvPr id="8" name="TextBox 2"/>
        <cdr:cNvSpPr txBox="1"/>
      </cdr:nvSpPr>
      <cdr:spPr>
        <a:xfrm xmlns:a="http://schemas.openxmlformats.org/drawingml/2006/main">
          <a:off x="6761162" y="1541463"/>
          <a:ext cx="1095376" cy="228600"/>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GB" sz="1100"/>
            <a:t>OECD</a:t>
          </a:r>
          <a:r>
            <a:rPr lang="en-GB" sz="1100" baseline="0"/>
            <a:t> average</a:t>
          </a:r>
          <a:endParaRPr lang="en-GB"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233B53-C3BA-4F47-889C-50EAE4382A95}" type="datetimeFigureOut">
              <a:rPr lang="en-GB" smtClean="0"/>
              <a:t>27/10/2021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3CA53-C098-40FE-9B1D-635D12A49B4B}" type="slidenum">
              <a:rPr lang="en-GB" smtClean="0"/>
              <a:t>‹#›</a:t>
            </a:fld>
            <a:endParaRPr lang="en-GB"/>
          </a:p>
        </p:txBody>
      </p:sp>
    </p:spTree>
    <p:extLst>
      <p:ext uri="{BB962C8B-B14F-4D97-AF65-F5344CB8AC3E}">
        <p14:creationId xmlns:p14="http://schemas.microsoft.com/office/powerpoint/2010/main" val="79179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Andreas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786027-E890-4F05-AB68-E89E9F4CD2B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3896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 from Andreas</a:t>
            </a:r>
          </a:p>
          <a:p>
            <a:endParaRPr lang="en-GB" dirty="0" smtClean="0"/>
          </a:p>
          <a:p>
            <a:r>
              <a:rPr lang="en-GB" dirty="0" smtClean="0"/>
              <a:t>English perspective</a:t>
            </a:r>
            <a:r>
              <a:rPr lang="en-GB" baseline="0" dirty="0" smtClean="0"/>
              <a:t> from Susan</a:t>
            </a:r>
          </a:p>
          <a:p>
            <a:endParaRPr lang="en-GB" baseline="0" dirty="0" smtClean="0"/>
          </a:p>
          <a:p>
            <a:r>
              <a:rPr lang="en-GB" baseline="0" dirty="0" smtClean="0"/>
              <a:t>Results from Catalina</a:t>
            </a:r>
          </a:p>
          <a:p>
            <a:endParaRPr lang="en-GB" baseline="0" dirty="0" smtClean="0"/>
          </a:p>
          <a:p>
            <a:r>
              <a:rPr lang="en-GB" baseline="0" dirty="0" smtClean="0"/>
              <a:t>Implications and next steps from Anthony</a:t>
            </a:r>
            <a:endParaRPr lang="en-GB" dirty="0" smtClean="0"/>
          </a:p>
          <a:p>
            <a:endParaRPr lang="en-GB" dirty="0" smtClean="0"/>
          </a:p>
          <a:p>
            <a:r>
              <a:rPr lang="en-GB" dirty="0" smtClean="0"/>
              <a:t>We</a:t>
            </a:r>
            <a:r>
              <a:rPr lang="en-GB" baseline="0" dirty="0" smtClean="0"/>
              <a:t> are joined today by colleagues from the EDPC, CERI, GNEVET, ELS, from national ministries and agencies and from international organisations.</a:t>
            </a:r>
          </a:p>
          <a:p>
            <a:endParaRPr lang="en-GB" baseline="0" dirty="0" smtClean="0"/>
          </a:p>
          <a:p>
            <a:r>
              <a:rPr lang="en-GB" baseline="0" dirty="0" smtClean="0"/>
              <a:t>Colleagues will already have received a short publication setting out the approach of the Career Readiness in the Pandemic project and the results.</a:t>
            </a:r>
          </a:p>
          <a:p>
            <a:endParaRPr lang="en-GB" baseline="0" dirty="0" smtClean="0"/>
          </a:p>
          <a:p>
            <a:r>
              <a:rPr lang="en-GB" baseline="0" dirty="0" smtClean="0"/>
              <a:t>The brochure reports results from three working papers, two that have been published already and a third that will be published next week.</a:t>
            </a:r>
          </a:p>
          <a:p>
            <a:endParaRPr lang="en-GB" baseline="0" dirty="0" smtClean="0"/>
          </a:p>
          <a:p>
            <a:r>
              <a:rPr lang="en-GB" baseline="0" dirty="0" smtClean="0"/>
              <a:t>Invite Susan Acland-Hood to introduce the topic from a UK perspective.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786027-E890-4F05-AB68-E89E9F4CD2B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677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Andreas</a:t>
            </a:r>
          </a:p>
          <a:p>
            <a:endParaRPr lang="en-GB" dirty="0" smtClean="0"/>
          </a:p>
          <a:p>
            <a:r>
              <a:rPr lang="en-GB" dirty="0" smtClean="0"/>
              <a:t>After the great financial</a:t>
            </a:r>
            <a:r>
              <a:rPr lang="en-GB" baseline="0" dirty="0" smtClean="0"/>
              <a:t> crisis, in many countries we saw a surge in youth unemployment</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786027-E890-4F05-AB68-E89E9F4CD2B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887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Andreas</a:t>
            </a:r>
          </a:p>
          <a:p>
            <a:endParaRPr lang="en-GB" dirty="0" smtClean="0"/>
          </a:p>
          <a:p>
            <a:r>
              <a:rPr lang="en-GB" dirty="0" smtClean="0"/>
              <a:t>Young people</a:t>
            </a:r>
            <a:r>
              <a:rPr lang="en-GB" baseline="0" dirty="0" smtClean="0"/>
              <a:t> are always at a disadvantage in the competition for work.  In spite of often being more highly qualified than older people, they have less experience of the workplace, fewer contacts and less know-how about how to secure a job.</a:t>
            </a:r>
            <a:endParaRPr lang="en-GB" dirty="0" smtClean="0"/>
          </a:p>
          <a:p>
            <a:endParaRPr lang="en-GB" dirty="0" smtClean="0"/>
          </a:p>
          <a:p>
            <a:r>
              <a:rPr lang="en-GB" dirty="0" smtClean="0"/>
              <a:t>We see this is in</a:t>
            </a:r>
            <a:r>
              <a:rPr lang="en-GB" baseline="0" dirty="0" smtClean="0"/>
              <a:t> consistently higher unemployment rates for young people under 25 compared to </a:t>
            </a:r>
            <a:r>
              <a:rPr lang="en-GB" baseline="0" smtClean="0"/>
              <a:t>older people.</a:t>
            </a:r>
            <a:endParaRPr lang="en-GB" smtClean="0"/>
          </a:p>
          <a:p>
            <a:endParaRPr lang="en-GB" dirty="0" smtClean="0"/>
          </a:p>
          <a:p>
            <a:r>
              <a:rPr lang="en-GB" dirty="0" smtClean="0"/>
              <a:t>The ratio is only</a:t>
            </a:r>
            <a:r>
              <a:rPr lang="en-GB" baseline="0" dirty="0" smtClean="0"/>
              <a:t> marginally different from preceding years.</a:t>
            </a:r>
            <a:endParaRPr lang="en-GB" dirty="0" smtClean="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786027-E890-4F05-AB68-E89E9F4CD2B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2750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Earlier this year, the OECD joined with the European Commission,</a:t>
            </a:r>
            <a:r>
              <a:rPr lang="en-GB" baseline="0" dirty="0" smtClean="0"/>
              <a:t> </a:t>
            </a:r>
            <a:r>
              <a:rPr lang="en-GB" baseline="0" dirty="0" err="1" smtClean="0"/>
              <a:t>Cedefop</a:t>
            </a:r>
            <a:r>
              <a:rPr lang="en-GB" baseline="0" dirty="0" smtClean="0"/>
              <a:t>, European Training Foundation, the International </a:t>
            </a:r>
            <a:r>
              <a:rPr lang="en-GB" baseline="0" dirty="0" err="1" smtClean="0"/>
              <a:t>Labor</a:t>
            </a:r>
            <a:r>
              <a:rPr lang="en-GB" baseline="0" dirty="0" smtClean="0"/>
              <a:t> Organisation and UNESCO to create a join leaflet highlighting the important strategic role that guidance has for young people and adults in helping them make decisions that right for them in the face of a turbulent labour market.</a:t>
            </a:r>
            <a:endParaRPr lang="en-GB" dirty="0"/>
          </a:p>
        </p:txBody>
      </p:sp>
      <p:sp>
        <p:nvSpPr>
          <p:cNvPr id="4" name="Slide Number Placeholder 3"/>
          <p:cNvSpPr>
            <a:spLocks noGrp="1"/>
          </p:cNvSpPr>
          <p:nvPr>
            <p:ph type="sldNum" sz="quarter" idx="10"/>
          </p:nvPr>
        </p:nvSpPr>
        <p:spPr/>
        <p:txBody>
          <a:bodyPr/>
          <a:lstStyle/>
          <a:p>
            <a:fld id="{9523CA53-C098-40FE-9B1D-635D12A49B4B}" type="slidenum">
              <a:rPr lang="en-GB" smtClean="0"/>
              <a:t>5</a:t>
            </a:fld>
            <a:endParaRPr lang="en-GB"/>
          </a:p>
        </p:txBody>
      </p:sp>
    </p:spTree>
    <p:extLst>
      <p:ext uri="{BB962C8B-B14F-4D97-AF65-F5344CB8AC3E}">
        <p14:creationId xmlns:p14="http://schemas.microsoft.com/office/powerpoint/2010/main" val="2256863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786027-E890-4F05-AB68-E89E9F4CD2B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25927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6299"/>
        </a:solidFill>
        <a:effectLst/>
      </p:bgPr>
    </p:bg>
    <p:spTree>
      <p:nvGrpSpPr>
        <p:cNvPr id="1" name=""/>
        <p:cNvGrpSpPr/>
        <p:nvPr/>
      </p:nvGrpSpPr>
      <p:grpSpPr>
        <a:xfrm>
          <a:off x="0" y="0"/>
          <a:ext cx="0" cy="0"/>
          <a:chOff x="0" y="0"/>
          <a:chExt cx="0" cy="0"/>
        </a:xfrm>
      </p:grpSpPr>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pic>
        <p:nvPicPr>
          <p:cNvPr id="12" name="Image 11"/>
          <p:cNvPicPr>
            <a:picLocks noChangeAspect="1"/>
          </p:cNvPicPr>
          <p:nvPr/>
        </p:nvPicPr>
        <p:blipFill>
          <a:blip r:embed="rId3" cstate="print"/>
          <a:stretch>
            <a:fillRect/>
          </a:stretch>
        </p:blipFill>
        <p:spPr>
          <a:xfrm>
            <a:off x="681601" y="432000"/>
            <a:ext cx="923076" cy="1440000"/>
          </a:xfrm>
          <a:prstGeom prst="rect">
            <a:avLst/>
          </a:prstGeom>
        </p:spPr>
      </p:pic>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14"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2000" y="6055201"/>
            <a:ext cx="2323200" cy="578821"/>
          </a:xfrm>
          <a:prstGeom prst="rect">
            <a:avLst/>
          </a:prstGeom>
        </p:spPr>
      </p:pic>
      <p:sp>
        <p:nvSpPr>
          <p:cNvPr id="2" name="Title 1"/>
          <p:cNvSpPr>
            <a:spLocks noGrp="1"/>
          </p:cNvSpPr>
          <p:nvPr>
            <p:ph type="ctrTitle" hasCustomPrompt="1"/>
          </p:nvPr>
        </p:nvSpPr>
        <p:spPr>
          <a:xfrm>
            <a:off x="1824000" y="2481870"/>
            <a:ext cx="8400000" cy="1265731"/>
          </a:xfrm>
        </p:spPr>
        <p:txBody>
          <a:bodyPr anchor="b" anchorCtr="0">
            <a:spAutoFit/>
          </a:bodyPr>
          <a:lstStyle>
            <a:lvl1pPr>
              <a:lnSpc>
                <a:spcPts val="4500"/>
              </a:lnSpc>
              <a:defRPr sz="4500" cap="all">
                <a:solidFill>
                  <a:schemeClr val="tx1"/>
                </a:solidFill>
              </a:defRPr>
            </a:lvl1pPr>
          </a:lstStyle>
          <a:p>
            <a:r>
              <a:rPr lang="fr-FR" dirty="0" smtClean="0"/>
              <a:t>Click to </a:t>
            </a:r>
            <a:r>
              <a:rPr lang="fr-FR" dirty="0" err="1" smtClean="0"/>
              <a:t>edit</a:t>
            </a:r>
            <a:r>
              <a:rPr lang="fr-FR" dirty="0" smtClean="0"/>
              <a:t> </a:t>
            </a:r>
            <a:r>
              <a:rPr lang="fr-FR" dirty="0" err="1" smtClean="0"/>
              <a:t>Presentation</a:t>
            </a:r>
            <a:r>
              <a:rPr lang="fr-FR" dirty="0" smtClean="0"/>
              <a:t> </a:t>
            </a:r>
            <a:r>
              <a:rPr lang="fr-FR" dirty="0" err="1" smtClean="0"/>
              <a:t>title</a:t>
            </a:r>
            <a:endParaRPr lang="en-US" dirty="0"/>
          </a:p>
        </p:txBody>
      </p:sp>
      <p:sp>
        <p:nvSpPr>
          <p:cNvPr id="3" name="Subtitle 2"/>
          <p:cNvSpPr>
            <a:spLocks noGrp="1"/>
          </p:cNvSpPr>
          <p:nvPr>
            <p:ph type="subTitle" idx="1" hasCustomPrompt="1"/>
          </p:nvPr>
        </p:nvSpPr>
        <p:spPr>
          <a:xfrm>
            <a:off x="1824000" y="3805201"/>
            <a:ext cx="8400000" cy="352233"/>
          </a:xfrm>
        </p:spPr>
        <p:txBody>
          <a:bodyPr>
            <a:spAutoFit/>
          </a:bodyPr>
          <a:lstStyle>
            <a:lvl1pPr marL="0" indent="0" algn="l">
              <a:lnSpc>
                <a:spcPts val="2000"/>
              </a:lnSpc>
              <a:spcBef>
                <a:spcPts val="0"/>
              </a:spcBef>
              <a:buNone/>
              <a:defRPr sz="1800">
                <a:solidFill>
                  <a:schemeClr val="tx1">
                    <a:tint val="7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Click to </a:t>
            </a:r>
            <a:r>
              <a:rPr lang="fr-FR" dirty="0" err="1" smtClean="0"/>
              <a:t>edit</a:t>
            </a:r>
            <a:r>
              <a:rPr lang="fr-FR" dirty="0" smtClean="0"/>
              <a:t> </a:t>
            </a:r>
            <a:r>
              <a:rPr lang="fr-FR" dirty="0" err="1" smtClean="0"/>
              <a:t>Subtitle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7B159736-C02B-4AAF-A2E2-6C9B3B784538}" type="datetimeFigureOut">
              <a:rPr lang="en-GB" smtClean="0"/>
              <a:t>27/10/2021</a:t>
            </a:fld>
            <a:endParaRPr lang="en-GB"/>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GB"/>
          </a:p>
        </p:txBody>
      </p:sp>
    </p:spTree>
    <p:extLst>
      <p:ext uri="{BB962C8B-B14F-4D97-AF65-F5344CB8AC3E}">
        <p14:creationId xmlns:p14="http://schemas.microsoft.com/office/powerpoint/2010/main" val="104483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smtClean="0"/>
              <a:t>Click to </a:t>
            </a:r>
            <a:r>
              <a:rPr lang="fr-FR" dirty="0" err="1" smtClean="0"/>
              <a:t>edit</a:t>
            </a:r>
            <a:r>
              <a:rPr lang="fr-FR" dirty="0" smtClean="0"/>
              <a:t> </a:t>
            </a:r>
            <a:r>
              <a:rPr lang="fr-FR" dirty="0" err="1" smtClean="0"/>
              <a:t>Slide</a:t>
            </a:r>
            <a:r>
              <a:rPr lang="fr-FR" dirty="0" smtClean="0"/>
              <a:t> </a:t>
            </a:r>
            <a:r>
              <a:rPr lang="fr-FR" dirty="0" err="1" smtClean="0"/>
              <a:t>title</a:t>
            </a:r>
            <a:r>
              <a:rPr lang="fr-FR" dirty="0" smtClean="0"/>
              <a:t/>
            </a:r>
            <a:br>
              <a:rPr lang="fr-FR" dirty="0" smtClean="0"/>
            </a:br>
            <a:r>
              <a:rPr lang="fr-FR" dirty="0" err="1" smtClean="0"/>
              <a:t>Slide</a:t>
            </a:r>
            <a:r>
              <a:rPr lang="fr-FR" dirty="0" smtClean="0"/>
              <a:t> </a:t>
            </a:r>
            <a:r>
              <a:rPr lang="fr-FR" dirty="0" err="1" smtClean="0"/>
              <a:t>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endParaRPr lang="en-US" dirty="0"/>
          </a:p>
        </p:txBody>
      </p:sp>
      <p:sp>
        <p:nvSpPr>
          <p:cNvPr id="3" name="Content Placeholder 2"/>
          <p:cNvSpPr>
            <a:spLocks noGrp="1"/>
          </p:cNvSpPr>
          <p:nvPr>
            <p:ph idx="1"/>
          </p:nvPr>
        </p:nvSpPr>
        <p:spPr/>
        <p:txBody>
          <a:bodyPr/>
          <a:lstStyle>
            <a:lvl1pPr>
              <a:defRPr>
                <a:solidFill>
                  <a:schemeClr val="tx1"/>
                </a:solidFill>
              </a:defRPr>
            </a:lvl1pPr>
            <a:lvl2pPr>
              <a:buClr>
                <a:schemeClr val="tx1"/>
              </a:buCl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159736-C02B-4AAF-A2E2-6C9B3B784538}"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1EA03F-BE9B-43F6-BE2B-93944E428083}" type="slidenum">
              <a:rPr lang="en-GB" smtClean="0"/>
              <a:t>‹#›</a:t>
            </a:fld>
            <a:endParaRPr lang="en-GB"/>
          </a:p>
        </p:txBody>
      </p:sp>
    </p:spTree>
    <p:extLst>
      <p:ext uri="{BB962C8B-B14F-4D97-AF65-F5344CB8AC3E}">
        <p14:creationId xmlns:p14="http://schemas.microsoft.com/office/powerpoint/2010/main" val="3500989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727272"/>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2" name="Title 1"/>
          <p:cNvSpPr>
            <a:spLocks noGrp="1"/>
          </p:cNvSpPr>
          <p:nvPr>
            <p:ph type="title" hasCustomPrompt="1"/>
          </p:nvPr>
        </p:nvSpPr>
        <p:spPr>
          <a:xfrm>
            <a:off x="1680000" y="2919600"/>
            <a:ext cx="8832000" cy="1058400"/>
          </a:xfrm>
        </p:spPr>
        <p:txBody>
          <a:bodyPr anchor="ctr" anchorCtr="0"/>
          <a:lstStyle>
            <a:lvl1pPr algn="ctr">
              <a:lnSpc>
                <a:spcPts val="3700"/>
              </a:lnSpc>
              <a:defRPr sz="3700" b="0" i="0" cap="all">
                <a:solidFill>
                  <a:schemeClr val="tx1"/>
                </a:solidFill>
              </a:defRPr>
            </a:lvl1pPr>
          </a:lstStyle>
          <a:p>
            <a:r>
              <a:rPr lang="fr-FR" dirty="0" smtClean="0"/>
              <a:t>Click to </a:t>
            </a:r>
            <a:r>
              <a:rPr lang="fr-FR" dirty="0" err="1" smtClean="0"/>
              <a:t>edit</a:t>
            </a:r>
            <a:r>
              <a:rPr lang="fr-FR" dirty="0" smtClean="0"/>
              <a:t/>
            </a:r>
            <a:br>
              <a:rPr lang="fr-FR" dirty="0" smtClean="0"/>
            </a:br>
            <a:r>
              <a:rPr lang="fr-FR" dirty="0" smtClean="0"/>
              <a:t>Section Header </a:t>
            </a:r>
            <a:r>
              <a:rPr lang="fr-FR" dirty="0" err="1" smtClean="0"/>
              <a:t>title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7B159736-C02B-4AAF-A2E2-6C9B3B784538}" type="datetimeFigureOut">
              <a:rPr lang="en-GB" smtClean="0"/>
              <a:t>27/10/2021</a:t>
            </a:fld>
            <a:endParaRPr lang="en-GB"/>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006299"/>
                </a:solidFill>
              </a:defRPr>
            </a:lvl1pPr>
          </a:lstStyle>
          <a:p>
            <a:fld id="{9E1EA03F-BE9B-43F6-BE2B-93944E428083}" type="slidenum">
              <a:rPr lang="en-GB" smtClean="0"/>
              <a:t>‹#›</a:t>
            </a:fld>
            <a:endParaRPr lang="en-GB"/>
          </a:p>
        </p:txBody>
      </p:sp>
    </p:spTree>
    <p:extLst>
      <p:ext uri="{BB962C8B-B14F-4D97-AF65-F5344CB8AC3E}">
        <p14:creationId xmlns:p14="http://schemas.microsoft.com/office/powerpoint/2010/main" val="41451499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299"/>
        </a:solidFill>
        <a:effectLst/>
      </p:bgPr>
    </p:bg>
    <p:spTree>
      <p:nvGrpSpPr>
        <p:cNvPr id="1" name=""/>
        <p:cNvGrpSpPr/>
        <p:nvPr/>
      </p:nvGrpSpPr>
      <p:grpSpPr>
        <a:xfrm>
          <a:off x="0" y="0"/>
          <a:ext cx="0" cy="0"/>
          <a:chOff x="0" y="0"/>
          <a:chExt cx="0" cy="0"/>
        </a:xfrm>
      </p:grpSpPr>
      <p:pic>
        <p:nvPicPr>
          <p:cNvPr id="10" name="Image 9"/>
          <p:cNvPicPr>
            <a:picLocks noChangeAspect="1"/>
          </p:cNvPicPr>
          <p:nvPr/>
        </p:nvPicPr>
        <p:blipFill>
          <a:blip r:embed="rId5" cstate="print"/>
          <a:stretch>
            <a:fillRect/>
          </a:stretch>
        </p:blipFill>
        <p:spPr>
          <a:xfrm>
            <a:off x="10924801" y="5328000"/>
            <a:ext cx="1267209" cy="1530000"/>
          </a:xfrm>
          <a:prstGeom prst="rect">
            <a:avLst/>
          </a:prstGeom>
        </p:spPr>
      </p:pic>
      <p:sp>
        <p:nvSpPr>
          <p:cNvPr id="7" name="Rectangle 6"/>
          <p:cNvSpPr/>
          <p:nvPr/>
        </p:nvSpPr>
        <p:spPr bwMode="auto">
          <a:xfrm>
            <a:off x="672000" y="1306800"/>
            <a:ext cx="10872000" cy="0"/>
          </a:xfrm>
          <a:prstGeom prst="rect">
            <a:avLst/>
          </a:prstGeom>
          <a:noFill/>
          <a:ln w="63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sp>
        <p:nvSpPr>
          <p:cNvPr id="2"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fr-FR" dirty="0" smtClean="0"/>
              <a:t>Click to </a:t>
            </a:r>
            <a:r>
              <a:rPr lang="fr-FR" dirty="0" err="1" smtClean="0"/>
              <a:t>edit</a:t>
            </a:r>
            <a:r>
              <a:rPr lang="fr-FR" dirty="0" smtClean="0"/>
              <a:t> </a:t>
            </a:r>
            <a:r>
              <a:rPr lang="fr-FR" dirty="0" err="1" smtClean="0"/>
              <a:t>Slide</a:t>
            </a:r>
            <a:r>
              <a:rPr lang="fr-FR" dirty="0" smtClean="0"/>
              <a:t> </a:t>
            </a:r>
            <a:r>
              <a:rPr lang="fr-FR" dirty="0" err="1" smtClean="0"/>
              <a:t>title</a:t>
            </a:r>
            <a:r>
              <a:rPr lang="fr-FR" dirty="0" smtClean="0"/>
              <a:t/>
            </a:r>
            <a:br>
              <a:rPr lang="fr-FR" dirty="0" smtClean="0"/>
            </a:br>
            <a:r>
              <a:rPr lang="fr-FR" dirty="0" err="1" smtClean="0"/>
              <a:t>Slide</a:t>
            </a:r>
            <a:r>
              <a:rPr lang="fr-FR" dirty="0" smtClean="0"/>
              <a:t> </a:t>
            </a:r>
            <a:r>
              <a:rPr lang="fr-FR" dirty="0" err="1" smtClean="0"/>
              <a:t>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endParaRPr lang="en-US" dirty="0"/>
          </a:p>
        </p:txBody>
      </p:sp>
      <p:sp>
        <p:nvSpPr>
          <p:cNvPr id="3" name="Text Placeholder 2"/>
          <p:cNvSpPr>
            <a:spLocks noGrp="1"/>
          </p:cNvSpPr>
          <p:nvPr>
            <p:ph type="body" idx="1"/>
          </p:nvPr>
        </p:nvSpPr>
        <p:spPr>
          <a:xfrm>
            <a:off x="624000" y="1600201"/>
            <a:ext cx="109584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tx1"/>
                </a:solidFill>
                <a:latin typeface="Arial"/>
              </a:defRPr>
            </a:lvl1pPr>
          </a:lstStyle>
          <a:p>
            <a:fld id="{7B159736-C02B-4AAF-A2E2-6C9B3B784538}" type="datetimeFigureOut">
              <a:rPr lang="en-GB" smtClean="0"/>
              <a:t>27/10/2021</a:t>
            </a:fld>
            <a:endParaRPr lang="en-GB"/>
          </a:p>
        </p:txBody>
      </p:sp>
      <p:sp>
        <p:nvSpPr>
          <p:cNvPr id="5"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tx1"/>
                </a:solidFill>
                <a:latin typeface="Arial"/>
              </a:defRPr>
            </a:lvl1pPr>
          </a:lstStyle>
          <a:p>
            <a:endParaRPr lang="en-GB"/>
          </a:p>
        </p:txBody>
      </p:sp>
      <p:sp>
        <p:nvSpPr>
          <p:cNvPr id="6"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rgbClr val="006299"/>
                </a:solidFill>
                <a:latin typeface="Arial"/>
              </a:defRPr>
            </a:lvl1pPr>
          </a:lstStyle>
          <a:p>
            <a:fld id="{9E1EA03F-BE9B-43F6-BE2B-93944E428083}" type="slidenum">
              <a:rPr lang="en-GB" smtClean="0"/>
              <a:t>‹#›</a:t>
            </a:fld>
            <a:endParaRPr lang="en-GB"/>
          </a:p>
        </p:txBody>
      </p:sp>
      <p:pic>
        <p:nvPicPr>
          <p:cNvPr id="11" name="Image 10"/>
          <p:cNvPicPr>
            <a:picLocks noChangeAspect="1"/>
          </p:cNvPicPr>
          <p:nvPr/>
        </p:nvPicPr>
        <p:blipFill>
          <a:blip r:embed="rId6" cstate="print"/>
          <a:stretch>
            <a:fillRect/>
          </a:stretch>
        </p:blipFill>
        <p:spPr>
          <a:xfrm>
            <a:off x="667200" y="288000"/>
            <a:ext cx="611539" cy="954000"/>
          </a:xfrm>
          <a:prstGeom prst="rect">
            <a:avLst/>
          </a:prstGeom>
        </p:spPr>
      </p:pic>
    </p:spTree>
    <p:extLst>
      <p:ext uri="{BB962C8B-B14F-4D97-AF65-F5344CB8AC3E}">
        <p14:creationId xmlns:p14="http://schemas.microsoft.com/office/powerpoint/2010/main" val="41016328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tx1"/>
          </a:solidFill>
          <a:latin typeface="Arial"/>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eorgia"/>
          <a:ea typeface="+mn-ea"/>
          <a:cs typeface="+mn-cs"/>
        </a:defRPr>
      </a:lvl1pPr>
      <a:lvl2pPr marL="742950" indent="-285750" algn="l" defTabSz="914400" rtl="0" eaLnBrk="1" latinLnBrk="0" hangingPunct="1">
        <a:spcBef>
          <a:spcPct val="20000"/>
        </a:spcBef>
        <a:buClr>
          <a:schemeClr val="tx1"/>
        </a:buClr>
        <a:buFont typeface="Arial" pitchFamily="34" charset="0"/>
        <a:buChar char="–"/>
        <a:defRPr sz="2800" kern="1200">
          <a:solidFill>
            <a:schemeClr val="tx1"/>
          </a:solidFill>
          <a:latin typeface="Georgia"/>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eorgia"/>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eorgia"/>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eorgia"/>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4473" y="-707444"/>
            <a:ext cx="7755804" cy="5863144"/>
          </a:xfrm>
        </p:spPr>
        <p:txBody>
          <a:bodyPr/>
          <a:lstStyle/>
          <a:p>
            <a:r>
              <a:rPr lang="en-GB" sz="2800" dirty="0" smtClean="0"/>
              <a:t/>
            </a:r>
            <a:br>
              <a:rPr lang="en-GB" sz="2800" dirty="0" smtClean="0"/>
            </a:br>
            <a:r>
              <a:rPr lang="en-GB" sz="2800" dirty="0" smtClean="0"/>
              <a:t>Disrupted futures: </a:t>
            </a:r>
            <a:r>
              <a:rPr lang="en-GB" sz="2800" dirty="0"/>
              <a:t> International lessons on how schools can best equip students for their working </a:t>
            </a:r>
            <a:r>
              <a:rPr lang="en-GB" sz="2800" dirty="0" smtClean="0"/>
              <a:t>lives</a:t>
            </a:r>
            <a:br>
              <a:rPr lang="en-GB" sz="2800" dirty="0" smtClean="0"/>
            </a:br>
            <a:r>
              <a:rPr lang="en-GB" sz="2800" dirty="0"/>
              <a:t/>
            </a:r>
            <a:br>
              <a:rPr lang="en-GB" sz="2800" dirty="0"/>
            </a:br>
            <a:r>
              <a:rPr lang="en-GB" sz="2800" b="1" dirty="0" smtClean="0"/>
              <a:t>indicators of teenage career readiness</a:t>
            </a:r>
            <a:r>
              <a:rPr lang="en-GB" b="1" dirty="0" smtClean="0"/>
              <a:t/>
            </a:r>
            <a:br>
              <a:rPr lang="en-GB" b="1" dirty="0" smtClean="0"/>
            </a:br>
            <a:r>
              <a:rPr lang="en-GB" dirty="0"/>
              <a:t/>
            </a:r>
            <a:br>
              <a:rPr lang="en-GB" dirty="0"/>
            </a:br>
            <a:r>
              <a:rPr lang="en-GB" sz="2800" dirty="0" smtClean="0"/>
              <a:t>27 October 2021</a:t>
            </a:r>
            <a:endParaRPr lang="en-GB" sz="2800" dirty="0"/>
          </a:p>
        </p:txBody>
      </p:sp>
      <p:sp>
        <p:nvSpPr>
          <p:cNvPr id="3" name="Subtitle 2"/>
          <p:cNvSpPr>
            <a:spLocks noGrp="1"/>
          </p:cNvSpPr>
          <p:nvPr>
            <p:ph type="subTitle" idx="1"/>
          </p:nvPr>
        </p:nvSpPr>
        <p:spPr>
          <a:xfrm>
            <a:off x="493964" y="5606292"/>
            <a:ext cx="8400000" cy="348813"/>
          </a:xfrm>
        </p:spPr>
        <p:txBody>
          <a:bodyPr/>
          <a:lstStyle/>
          <a:p>
            <a:r>
              <a:rPr lang="en-GB" b="1" dirty="0" smtClean="0"/>
              <a:t>Catalina </a:t>
            </a:r>
            <a:r>
              <a:rPr lang="en-GB" b="1" dirty="0" err="1" smtClean="0"/>
              <a:t>Covacevich</a:t>
            </a:r>
            <a:r>
              <a:rPr lang="en-GB" b="1" dirty="0" smtClean="0"/>
              <a:t> </a:t>
            </a:r>
            <a:r>
              <a:rPr lang="en-GB" dirty="0" smtClean="0"/>
              <a:t>and </a:t>
            </a:r>
            <a:r>
              <a:rPr lang="en-GB" b="1" dirty="0" smtClean="0"/>
              <a:t>Anthony Mann</a:t>
            </a:r>
            <a:r>
              <a:rPr lang="en-GB" dirty="0" smtClean="0"/>
              <a:t>, OECD</a:t>
            </a:r>
            <a:endParaRPr lang="en-GB" dirty="0"/>
          </a:p>
        </p:txBody>
      </p:sp>
    </p:spTree>
    <p:extLst>
      <p:ext uri="{BB962C8B-B14F-4D97-AF65-F5344CB8AC3E}">
        <p14:creationId xmlns:p14="http://schemas.microsoft.com/office/powerpoint/2010/main" val="1675228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0" y="1337186"/>
          <a:ext cx="12192000" cy="5570778"/>
        </p:xfrm>
        <a:graphic>
          <a:graphicData uri="http://schemas.openxmlformats.org/drawingml/2006/table">
            <a:tbl>
              <a:tblPr firstRow="1" bandRow="1">
                <a:tableStyleId>{5C22544A-7EE6-4342-B048-85BDC9FD1C3A}</a:tableStyleId>
              </a:tblPr>
              <a:tblGrid>
                <a:gridCol w="4679961">
                  <a:extLst>
                    <a:ext uri="{9D8B030D-6E8A-4147-A177-3AD203B41FA5}">
                      <a16:colId xmlns:a16="http://schemas.microsoft.com/office/drawing/2014/main" val="1745395911"/>
                    </a:ext>
                  </a:extLst>
                </a:gridCol>
                <a:gridCol w="3031660">
                  <a:extLst>
                    <a:ext uri="{9D8B030D-6E8A-4147-A177-3AD203B41FA5}">
                      <a16:colId xmlns:a16="http://schemas.microsoft.com/office/drawing/2014/main" val="711535721"/>
                    </a:ext>
                  </a:extLst>
                </a:gridCol>
                <a:gridCol w="4480379">
                  <a:extLst>
                    <a:ext uri="{9D8B030D-6E8A-4147-A177-3AD203B41FA5}">
                      <a16:colId xmlns:a16="http://schemas.microsoft.com/office/drawing/2014/main" val="2702121332"/>
                    </a:ext>
                  </a:extLst>
                </a:gridCol>
              </a:tblGrid>
              <a:tr h="836187">
                <a:tc gridSpan="3">
                  <a:txBody>
                    <a:bodyPr/>
                    <a:lstStyle/>
                    <a:p>
                      <a:r>
                        <a:rPr lang="en-GB" sz="1600" dirty="0" smtClean="0"/>
                        <a:t>Better</a:t>
                      </a:r>
                      <a:r>
                        <a:rPr lang="en-GB" sz="1600" baseline="0" dirty="0" smtClean="0"/>
                        <a:t> employment outcomes are associated with the following teenage attitudes and experiences by the age of 15 :</a:t>
                      </a:r>
                    </a:p>
                    <a:p>
                      <a:endParaRPr lang="en-GB" sz="14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2179507"/>
                  </a:ext>
                </a:extLst>
              </a:tr>
              <a:tr h="358187">
                <a:tc>
                  <a:txBody>
                    <a:bodyPr/>
                    <a:lstStyle/>
                    <a:p>
                      <a:r>
                        <a:rPr lang="en-GB" sz="1600" b="1" dirty="0" smtClean="0"/>
                        <a:t>Exploring</a:t>
                      </a:r>
                      <a:r>
                        <a:rPr lang="en-GB" sz="1600" b="1" baseline="0" dirty="0" smtClean="0"/>
                        <a:t> the future</a:t>
                      </a:r>
                      <a:endParaRPr lang="en-GB" sz="1600" b="1" dirty="0"/>
                    </a:p>
                  </a:txBody>
                  <a:tcPr/>
                </a:tc>
                <a:tc>
                  <a:txBody>
                    <a:bodyPr/>
                    <a:lstStyle/>
                    <a:p>
                      <a:r>
                        <a:rPr lang="en-GB" sz="1600" b="1" dirty="0" smtClean="0"/>
                        <a:t>Experiencing the future</a:t>
                      </a:r>
                      <a:endParaRPr lang="en-GB" sz="1600" b="1" dirty="0"/>
                    </a:p>
                  </a:txBody>
                  <a:tcPr/>
                </a:tc>
                <a:tc>
                  <a:txBody>
                    <a:bodyPr/>
                    <a:lstStyle/>
                    <a:p>
                      <a:r>
                        <a:rPr lang="en-GB" sz="1600" b="1" dirty="0" smtClean="0"/>
                        <a:t>Thinking about the future</a:t>
                      </a:r>
                      <a:endParaRPr lang="en-GB" sz="1600" b="1" dirty="0"/>
                    </a:p>
                  </a:txBody>
                  <a:tcPr/>
                </a:tc>
                <a:extLst>
                  <a:ext uri="{0D108BD9-81ED-4DB2-BD59-A6C34878D82A}">
                    <a16:rowId xmlns:a16="http://schemas.microsoft.com/office/drawing/2014/main" val="2655450175"/>
                  </a:ext>
                </a:extLst>
              </a:tr>
              <a:tr h="585330">
                <a:tc>
                  <a:txBody>
                    <a:bodyPr/>
                    <a:lstStyle/>
                    <a:p>
                      <a:r>
                        <a:rPr kumimoji="0" lang="en-GB" sz="1600" b="0" i="0" kern="1200" dirty="0" smtClean="0">
                          <a:solidFill>
                            <a:schemeClr val="dk1"/>
                          </a:solidFill>
                          <a:effectLst/>
                          <a:latin typeface="+mn-lt"/>
                          <a:ea typeface="+mn-ea"/>
                          <a:cs typeface="+mn-cs"/>
                        </a:rPr>
                        <a:t>Career conversations – </a:t>
                      </a:r>
                      <a:r>
                        <a:rPr kumimoji="0" lang="en-GB" sz="1600" b="0" i="0" kern="1200" dirty="0" err="1" smtClean="0">
                          <a:solidFill>
                            <a:schemeClr val="dk1"/>
                          </a:solidFill>
                          <a:effectLst/>
                          <a:latin typeface="+mn-lt"/>
                          <a:ea typeface="+mn-ea"/>
                          <a:cs typeface="+mn-cs"/>
                        </a:rPr>
                        <a:t>inc.</a:t>
                      </a:r>
                      <a:r>
                        <a:rPr kumimoji="0" lang="en-GB" sz="1600" b="0" i="0" kern="1200" dirty="0" smtClean="0">
                          <a:solidFill>
                            <a:schemeClr val="dk1"/>
                          </a:solidFill>
                          <a:effectLst/>
                          <a:latin typeface="+mn-lt"/>
                          <a:ea typeface="+mn-ea"/>
                          <a:cs typeface="+mn-cs"/>
                        </a:rPr>
                        <a:t> with teachers</a:t>
                      </a:r>
                      <a:endParaRPr lang="en-GB" sz="1600" b="0" i="0" dirty="0"/>
                    </a:p>
                  </a:txBody>
                  <a:tcPr/>
                </a:tc>
                <a:tc>
                  <a:txBody>
                    <a:bodyPr/>
                    <a:lstStyle/>
                    <a:p>
                      <a:r>
                        <a:rPr lang="en-GB" sz="1600" b="0" i="0" dirty="0" smtClean="0"/>
                        <a:t>Part-time working</a:t>
                      </a:r>
                      <a:endParaRPr lang="en-GB" sz="1600" b="0" i="0" dirty="0"/>
                    </a:p>
                  </a:txBody>
                  <a:tcPr/>
                </a:tc>
                <a:tc>
                  <a:txBody>
                    <a:bodyPr/>
                    <a:lstStyle/>
                    <a:p>
                      <a:r>
                        <a:rPr lang="en-GB" sz="1600" b="0" i="0" dirty="0" smtClean="0"/>
                        <a:t>Career certainty</a:t>
                      </a:r>
                      <a:endParaRPr lang="en-GB" sz="1600" b="0" i="0" dirty="0"/>
                    </a:p>
                  </a:txBody>
                  <a:tcPr/>
                </a:tc>
                <a:extLst>
                  <a:ext uri="{0D108BD9-81ED-4DB2-BD59-A6C34878D82A}">
                    <a16:rowId xmlns:a16="http://schemas.microsoft.com/office/drawing/2014/main" val="1223318690"/>
                  </a:ext>
                </a:extLst>
              </a:tr>
              <a:tr h="618687">
                <a:tc>
                  <a:txBody>
                    <a:bodyPr/>
                    <a:lstStyle/>
                    <a:p>
                      <a:r>
                        <a:rPr kumimoji="0" lang="en-GB" sz="1600" b="0" i="0" kern="1200" dirty="0" smtClean="0">
                          <a:solidFill>
                            <a:schemeClr val="dk1"/>
                          </a:solidFill>
                          <a:effectLst/>
                          <a:latin typeface="+mn-lt"/>
                          <a:ea typeface="+mn-ea"/>
                          <a:cs typeface="+mn-cs"/>
                        </a:rPr>
                        <a:t>Engaging with people in work through career talks or job fairs </a:t>
                      </a:r>
                      <a:endParaRPr lang="en-GB" sz="1600" b="0" i="0" dirty="0"/>
                    </a:p>
                  </a:txBody>
                  <a:tcPr/>
                </a:tc>
                <a:tc>
                  <a:txBody>
                    <a:bodyPr/>
                    <a:lstStyle/>
                    <a:p>
                      <a:r>
                        <a:rPr lang="en-GB" sz="1600" b="0" i="0" dirty="0" smtClean="0"/>
                        <a:t>Volunteering</a:t>
                      </a:r>
                      <a:endParaRPr lang="en-GB" sz="1600" b="0" i="0" dirty="0"/>
                    </a:p>
                  </a:txBody>
                  <a:tcPr/>
                </a:tc>
                <a:tc>
                  <a:txBody>
                    <a:bodyPr/>
                    <a:lstStyle/>
                    <a:p>
                      <a:r>
                        <a:rPr lang="en-GB" sz="1600" b="0" i="0" dirty="0" smtClean="0"/>
                        <a:t>Career ambition</a:t>
                      </a:r>
                      <a:endParaRPr lang="en-GB" sz="1600" b="0" i="0" dirty="0"/>
                    </a:p>
                  </a:txBody>
                  <a:tcPr/>
                </a:tc>
                <a:extLst>
                  <a:ext uri="{0D108BD9-81ED-4DB2-BD59-A6C34878D82A}">
                    <a16:rowId xmlns:a16="http://schemas.microsoft.com/office/drawing/2014/main" val="198304854"/>
                  </a:ext>
                </a:extLst>
              </a:tr>
              <a:tr h="585330">
                <a:tc>
                  <a:txBody>
                    <a:bodyPr/>
                    <a:lstStyle/>
                    <a:p>
                      <a:r>
                        <a:rPr kumimoji="0" lang="en-GB" sz="1600" b="0" i="0" kern="1200" dirty="0" smtClean="0">
                          <a:solidFill>
                            <a:schemeClr val="dk1"/>
                          </a:solidFill>
                          <a:effectLst/>
                          <a:latin typeface="+mn-lt"/>
                          <a:ea typeface="+mn-ea"/>
                          <a:cs typeface="+mn-cs"/>
                        </a:rPr>
                        <a:t>Workplace visits or job shadowing </a:t>
                      </a:r>
                      <a:endParaRPr lang="en-GB" sz="1600" b="0" i="0" dirty="0"/>
                    </a:p>
                  </a:txBody>
                  <a:tcPr/>
                </a:tc>
                <a:tc>
                  <a:txBody>
                    <a:bodyPr/>
                    <a:lstStyle/>
                    <a:p>
                      <a:endParaRPr lang="en-GB" sz="1600" b="0" i="0" dirty="0"/>
                    </a:p>
                  </a:txBody>
                  <a:tcPr/>
                </a:tc>
                <a:tc>
                  <a:txBody>
                    <a:bodyPr/>
                    <a:lstStyle/>
                    <a:p>
                      <a:r>
                        <a:rPr lang="en-GB" sz="1600" b="0" i="0" dirty="0" smtClean="0"/>
                        <a:t>Career alignment</a:t>
                      </a:r>
                      <a:endParaRPr lang="en-GB" sz="1600" b="0" i="0" dirty="0"/>
                    </a:p>
                  </a:txBody>
                  <a:tcPr/>
                </a:tc>
                <a:extLst>
                  <a:ext uri="{0D108BD9-81ED-4DB2-BD59-A6C34878D82A}">
                    <a16:rowId xmlns:a16="http://schemas.microsoft.com/office/drawing/2014/main" val="731866018"/>
                  </a:ext>
                </a:extLst>
              </a:tr>
              <a:tr h="618687">
                <a:tc>
                  <a:txBody>
                    <a:bodyPr/>
                    <a:lstStyle/>
                    <a:p>
                      <a:r>
                        <a:rPr kumimoji="0" lang="en-GB" sz="1600" b="0" i="0" kern="1200" dirty="0" smtClean="0">
                          <a:solidFill>
                            <a:schemeClr val="dk1"/>
                          </a:solidFill>
                          <a:effectLst/>
                          <a:latin typeface="+mn-lt"/>
                          <a:ea typeface="+mn-ea"/>
                          <a:cs typeface="+mn-cs"/>
                        </a:rPr>
                        <a:t>Application and interview skills development activities </a:t>
                      </a:r>
                      <a:endParaRPr lang="en-GB" sz="1600" b="0" i="0" dirty="0"/>
                    </a:p>
                  </a:txBody>
                  <a:tcPr/>
                </a:tc>
                <a:tc>
                  <a:txBody>
                    <a:bodyPr/>
                    <a:lstStyle/>
                    <a:p>
                      <a:endParaRPr lang="en-GB" sz="1600" b="0" i="0" dirty="0"/>
                    </a:p>
                  </a:txBody>
                  <a:tcPr/>
                </a:tc>
                <a:tc>
                  <a:txBody>
                    <a:bodyPr/>
                    <a:lstStyle/>
                    <a:p>
                      <a:r>
                        <a:rPr lang="en-GB" sz="1600" b="0" i="0" dirty="0" smtClean="0"/>
                        <a:t>Instrumental motivation towards school</a:t>
                      </a:r>
                      <a:endParaRPr lang="en-GB" sz="1600" b="0" i="0" dirty="0"/>
                    </a:p>
                  </a:txBody>
                  <a:tcPr/>
                </a:tc>
                <a:extLst>
                  <a:ext uri="{0D108BD9-81ED-4DB2-BD59-A6C34878D82A}">
                    <a16:rowId xmlns:a16="http://schemas.microsoft.com/office/drawing/2014/main" val="96249902"/>
                  </a:ext>
                </a:extLst>
              </a:tr>
              <a:tr h="635296">
                <a:tc>
                  <a:txBody>
                    <a:bodyPr/>
                    <a:lstStyle/>
                    <a:p>
                      <a:r>
                        <a:rPr kumimoji="0" lang="en-GB" sz="1600" b="0" i="0" kern="1200" dirty="0" smtClean="0">
                          <a:solidFill>
                            <a:schemeClr val="dk1"/>
                          </a:solidFill>
                          <a:effectLst/>
                          <a:latin typeface="+mn-lt"/>
                          <a:ea typeface="+mn-ea"/>
                          <a:cs typeface="+mn-cs"/>
                        </a:rPr>
                        <a:t>Occupationally-focused short programmes </a:t>
                      </a:r>
                      <a:endParaRPr lang="en-GB" sz="1600" b="0" i="0" dirty="0"/>
                    </a:p>
                  </a:txBody>
                  <a:tcPr/>
                </a:tc>
                <a:tc>
                  <a:txBody>
                    <a:bodyPr/>
                    <a:lstStyle/>
                    <a:p>
                      <a:endParaRPr lang="en-GB" sz="1600" b="0" i="0" dirty="0"/>
                    </a:p>
                  </a:txBody>
                  <a:tcPr/>
                </a:tc>
                <a:tc>
                  <a:txBody>
                    <a:bodyPr/>
                    <a:lstStyle/>
                    <a:p>
                      <a:endParaRPr lang="en-GB" sz="1600" b="0" i="0" dirty="0"/>
                    </a:p>
                  </a:txBody>
                  <a:tcPr/>
                </a:tc>
                <a:extLst>
                  <a:ext uri="{0D108BD9-81ED-4DB2-BD59-A6C34878D82A}">
                    <a16:rowId xmlns:a16="http://schemas.microsoft.com/office/drawing/2014/main" val="1062403201"/>
                  </a:ext>
                </a:extLst>
              </a:tr>
              <a:tr h="358187">
                <a:tc>
                  <a:txBody>
                    <a:bodyPr/>
                    <a:lstStyle/>
                    <a:p>
                      <a:pPr algn="r"/>
                      <a:r>
                        <a:rPr lang="en-GB" sz="1600" b="0" i="0" dirty="0" smtClean="0"/>
                        <a:t>…and</a:t>
                      </a:r>
                      <a:r>
                        <a:rPr lang="en-GB" sz="1600" b="0" i="0" baseline="0" dirty="0" smtClean="0"/>
                        <a:t> probably</a:t>
                      </a:r>
                      <a:endParaRPr lang="en-GB" sz="1600" b="0" i="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b="0" i="0" dirty="0" smtClean="0"/>
                        <a:t>…and</a:t>
                      </a:r>
                      <a:r>
                        <a:rPr lang="en-GB" sz="1600" b="0" i="0" baseline="0" dirty="0" smtClean="0"/>
                        <a:t> probably</a:t>
                      </a:r>
                      <a:endParaRPr lang="en-GB" sz="1600" b="0" i="0" dirty="0" smtClean="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b="0" i="0" dirty="0" smtClean="0"/>
                        <a:t>…and</a:t>
                      </a:r>
                      <a:r>
                        <a:rPr lang="en-GB" sz="1600" b="0" i="0" baseline="0" dirty="0" smtClean="0"/>
                        <a:t> probably</a:t>
                      </a:r>
                      <a:endParaRPr lang="en-GB" sz="1600" b="0" i="0" dirty="0"/>
                    </a:p>
                  </a:txBody>
                  <a:tcPr/>
                </a:tc>
                <a:extLst>
                  <a:ext uri="{0D108BD9-81ED-4DB2-BD59-A6C34878D82A}">
                    <a16:rowId xmlns:a16="http://schemas.microsoft.com/office/drawing/2014/main" val="2114000490"/>
                  </a:ext>
                </a:extLst>
              </a:tr>
              <a:tr h="974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kern="1200" dirty="0" smtClean="0">
                          <a:solidFill>
                            <a:schemeClr val="dk1"/>
                          </a:solidFill>
                          <a:effectLst/>
                          <a:latin typeface="+mn-lt"/>
                          <a:ea typeface="+mn-ea"/>
                          <a:cs typeface="+mn-cs"/>
                        </a:rPr>
                        <a:t>School-based career reflection activities, including career questionnaires &amp; career classes </a:t>
                      </a:r>
                      <a:endParaRPr lang="en-GB" sz="1600" b="0" i="0" dirty="0" smtClean="0"/>
                    </a:p>
                    <a:p>
                      <a:endParaRPr lang="en-GB" sz="1600" b="0" i="0" dirty="0"/>
                    </a:p>
                  </a:txBody>
                  <a:tcPr/>
                </a:tc>
                <a:tc>
                  <a:txBody>
                    <a:bodyPr/>
                    <a:lstStyle/>
                    <a:p>
                      <a:r>
                        <a:rPr lang="en-GB" sz="1600" b="0" i="0" dirty="0" smtClean="0"/>
                        <a:t>Work placements</a:t>
                      </a:r>
                      <a:endParaRPr lang="en-GB" sz="1600" b="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dirty="0" smtClean="0"/>
                        <a:t>Career originality</a:t>
                      </a:r>
                    </a:p>
                    <a:p>
                      <a:endParaRPr lang="en-GB" sz="1600" b="0" i="0" dirty="0"/>
                    </a:p>
                  </a:txBody>
                  <a:tcPr/>
                </a:tc>
                <a:extLst>
                  <a:ext uri="{0D108BD9-81ED-4DB2-BD59-A6C34878D82A}">
                    <a16:rowId xmlns:a16="http://schemas.microsoft.com/office/drawing/2014/main" val="976378651"/>
                  </a:ext>
                </a:extLst>
              </a:tr>
            </a:tbl>
          </a:graphicData>
        </a:graphic>
      </p:graphicFrame>
      <p:sp>
        <p:nvSpPr>
          <p:cNvPr id="3" name="Slide Number Placeholder 2"/>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1A600-A98F-48E1-AB15-30244BD8EAB6}"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000" b="0" i="0" u="none" strike="noStrike" kern="1200" cap="none" spc="0" normalizeH="0" baseline="0" noProof="0">
              <a:ln>
                <a:noFill/>
              </a:ln>
              <a:solidFill>
                <a:prstClr val="white"/>
              </a:solidFill>
              <a:effectLst/>
              <a:uLnTx/>
              <a:uFillTx/>
              <a:latin typeface="Arial"/>
              <a:ea typeface="+mn-ea"/>
              <a:cs typeface="+mn-cs"/>
            </a:endParaRPr>
          </a:p>
        </p:txBody>
      </p:sp>
      <p:sp>
        <p:nvSpPr>
          <p:cNvPr id="4" name="Title 3"/>
          <p:cNvSpPr>
            <a:spLocks noGrp="1"/>
          </p:cNvSpPr>
          <p:nvPr>
            <p:ph type="title"/>
          </p:nvPr>
        </p:nvSpPr>
        <p:spPr/>
        <p:txBody>
          <a:bodyPr/>
          <a:lstStyle/>
          <a:p>
            <a:r>
              <a:rPr lang="en-GB" dirty="0" smtClean="0"/>
              <a:t>Overview of results </a:t>
            </a:r>
            <a:endParaRPr lang="en-GB" dirty="0"/>
          </a:p>
        </p:txBody>
      </p:sp>
    </p:spTree>
    <p:extLst>
      <p:ext uri="{BB962C8B-B14F-4D97-AF65-F5344CB8AC3E}">
        <p14:creationId xmlns:p14="http://schemas.microsoft.com/office/powerpoint/2010/main" val="571162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1A600-A98F-48E1-AB15-30244BD8EAB6}"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000" b="0" i="0" u="none" strike="noStrike" kern="1200" cap="none" spc="0" normalizeH="0" baseline="0" noProof="0">
              <a:ln>
                <a:noFill/>
              </a:ln>
              <a:solidFill>
                <a:prstClr val="white"/>
              </a:solidFill>
              <a:effectLst/>
              <a:uLnTx/>
              <a:uFillTx/>
              <a:latin typeface="Arial"/>
              <a:ea typeface="+mn-ea"/>
              <a:cs typeface="+mn-cs"/>
            </a:endParaRPr>
          </a:p>
        </p:txBody>
      </p:sp>
      <p:sp>
        <p:nvSpPr>
          <p:cNvPr id="4" name="Title 3"/>
          <p:cNvSpPr>
            <a:spLocks noGrp="1"/>
          </p:cNvSpPr>
          <p:nvPr>
            <p:ph type="title"/>
          </p:nvPr>
        </p:nvSpPr>
        <p:spPr/>
        <p:txBody>
          <a:bodyPr/>
          <a:lstStyle/>
          <a:p>
            <a:r>
              <a:rPr lang="en-GB" dirty="0" smtClean="0"/>
              <a:t/>
            </a:r>
            <a:br>
              <a:rPr lang="en-GB" dirty="0" smtClean="0"/>
            </a:br>
            <a:r>
              <a:rPr lang="en-GB" dirty="0" smtClean="0"/>
              <a:t>Exploring the future </a:t>
            </a:r>
            <a:br>
              <a:rPr lang="en-GB" dirty="0" smtClean="0"/>
            </a:br>
            <a:r>
              <a:rPr lang="en-GB" dirty="0" smtClean="0"/>
              <a:t> </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213617415"/>
              </p:ext>
            </p:extLst>
          </p:nvPr>
        </p:nvGraphicFramePr>
        <p:xfrm>
          <a:off x="0" y="1303759"/>
          <a:ext cx="12191999" cy="5571588"/>
        </p:xfrm>
        <a:graphic>
          <a:graphicData uri="http://schemas.openxmlformats.org/drawingml/2006/table">
            <a:tbl>
              <a:tblPr firstRow="1" bandRow="1">
                <a:tableStyleId>{5C22544A-7EE6-4342-B048-85BDC9FD1C3A}</a:tableStyleId>
              </a:tblPr>
              <a:tblGrid>
                <a:gridCol w="2659883">
                  <a:extLst>
                    <a:ext uri="{9D8B030D-6E8A-4147-A177-3AD203B41FA5}">
                      <a16:colId xmlns:a16="http://schemas.microsoft.com/office/drawing/2014/main" val="2971216869"/>
                    </a:ext>
                  </a:extLst>
                </a:gridCol>
                <a:gridCol w="2132048">
                  <a:extLst>
                    <a:ext uri="{9D8B030D-6E8A-4147-A177-3AD203B41FA5}">
                      <a16:colId xmlns:a16="http://schemas.microsoft.com/office/drawing/2014/main" val="2733162322"/>
                    </a:ext>
                  </a:extLst>
                </a:gridCol>
                <a:gridCol w="2018200">
                  <a:extLst>
                    <a:ext uri="{9D8B030D-6E8A-4147-A177-3AD203B41FA5}">
                      <a16:colId xmlns:a16="http://schemas.microsoft.com/office/drawing/2014/main" val="894909068"/>
                    </a:ext>
                  </a:extLst>
                </a:gridCol>
                <a:gridCol w="5381868">
                  <a:extLst>
                    <a:ext uri="{9D8B030D-6E8A-4147-A177-3AD203B41FA5}">
                      <a16:colId xmlns:a16="http://schemas.microsoft.com/office/drawing/2014/main" val="186088353"/>
                    </a:ext>
                  </a:extLst>
                </a:gridCol>
              </a:tblGrid>
              <a:tr h="706311">
                <a:tc>
                  <a:txBody>
                    <a:bodyPr/>
                    <a:lstStyle/>
                    <a:p>
                      <a:pPr>
                        <a:lnSpc>
                          <a:spcPct val="107000"/>
                        </a:lnSpc>
                        <a:spcAft>
                          <a:spcPts val="800"/>
                        </a:spcAft>
                      </a:pPr>
                      <a:r>
                        <a:rPr lang="en-GB" sz="1300" dirty="0">
                          <a:effectLst/>
                        </a:rPr>
                        <a:t>Indicator</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Studies that find beneficial and  significant associations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Positive associations found in</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Examples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9051" marR="9051" marT="9051" marB="0"/>
                </a:tc>
                <a:extLst>
                  <a:ext uri="{0D108BD9-81ED-4DB2-BD59-A6C34878D82A}">
                    <a16:rowId xmlns:a16="http://schemas.microsoft.com/office/drawing/2014/main" val="332580274"/>
                  </a:ext>
                </a:extLst>
              </a:tr>
              <a:tr h="1175582">
                <a:tc>
                  <a:txBody>
                    <a:bodyPr/>
                    <a:lstStyle/>
                    <a:p>
                      <a:pPr>
                        <a:lnSpc>
                          <a:spcPct val="107000"/>
                        </a:lnSpc>
                        <a:spcAft>
                          <a:spcPts val="800"/>
                        </a:spcAft>
                      </a:pPr>
                      <a:r>
                        <a:rPr lang="en-GB" sz="1300" dirty="0">
                          <a:effectLst/>
                        </a:rPr>
                        <a:t>Career conversations – </a:t>
                      </a:r>
                      <a:r>
                        <a:rPr lang="en-GB" sz="1300" dirty="0" err="1">
                          <a:effectLst/>
                        </a:rPr>
                        <a:t>inc.</a:t>
                      </a:r>
                      <a:r>
                        <a:rPr lang="en-GB" sz="1300" dirty="0">
                          <a:effectLst/>
                        </a:rPr>
                        <a:t> with teachers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7 out </a:t>
                      </a:r>
                      <a:r>
                        <a:rPr lang="en-GB" sz="1300">
                          <a:effectLst/>
                        </a:rPr>
                        <a:t>of </a:t>
                      </a:r>
                      <a:r>
                        <a:rPr lang="en-GB" sz="1300" smtClean="0">
                          <a:effectLst/>
                        </a:rPr>
                        <a:t>10 </a:t>
                      </a:r>
                      <a:r>
                        <a:rPr lang="en-GB" sz="1300" dirty="0">
                          <a:effectLst/>
                        </a:rPr>
                        <a:t>studies from </a:t>
                      </a:r>
                      <a:r>
                        <a:rPr lang="en-GB" sz="1300" dirty="0" smtClean="0">
                          <a:effectLst/>
                        </a:rPr>
                        <a:t>6 </a:t>
                      </a:r>
                      <a:r>
                        <a:rPr lang="en-GB" sz="1300" dirty="0">
                          <a:effectLst/>
                        </a:rPr>
                        <a:t>countries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b="1" dirty="0">
                          <a:effectLst/>
                        </a:rPr>
                        <a:t>Australia, </a:t>
                      </a:r>
                      <a:r>
                        <a:rPr lang="en-GB" sz="1300" b="1" dirty="0" smtClean="0">
                          <a:effectLst/>
                        </a:rPr>
                        <a:t>Canada, United</a:t>
                      </a:r>
                      <a:r>
                        <a:rPr lang="en-GB" sz="1300" b="1" baseline="0" dirty="0" smtClean="0">
                          <a:effectLst/>
                        </a:rPr>
                        <a:t> Kingdom, </a:t>
                      </a:r>
                      <a:r>
                        <a:rPr lang="en-GB" sz="1300" b="1" dirty="0" smtClean="0">
                          <a:effectLst/>
                        </a:rPr>
                        <a:t> </a:t>
                      </a:r>
                      <a:r>
                        <a:rPr lang="en-GB" sz="1300" b="1" dirty="0">
                          <a:effectLst/>
                        </a:rPr>
                        <a:t>United States</a:t>
                      </a:r>
                      <a:endParaRPr lang="en-GB"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In the United States, individuals who had conversations about their future after leaving compulsory education by the age of 15 with their mother, father and adult close relative, were 1.48 times less likely to be NEET at age 25 </a:t>
                      </a:r>
                    </a:p>
                    <a:p>
                      <a:pPr>
                        <a:lnSpc>
                          <a:spcPct val="107000"/>
                        </a:lnSpc>
                        <a:spcAft>
                          <a:spcPts val="800"/>
                        </a:spcAft>
                      </a:pPr>
                      <a:r>
                        <a:rPr lang="en-GB" sz="1300" dirty="0">
                          <a:effectLst/>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9051" marR="9051" marT="9051" marB="0"/>
                </a:tc>
                <a:extLst>
                  <a:ext uri="{0D108BD9-81ED-4DB2-BD59-A6C34878D82A}">
                    <a16:rowId xmlns:a16="http://schemas.microsoft.com/office/drawing/2014/main" val="4070938866"/>
                  </a:ext>
                </a:extLst>
              </a:tr>
              <a:tr h="851091">
                <a:tc>
                  <a:txBody>
                    <a:bodyPr/>
                    <a:lstStyle/>
                    <a:p>
                      <a:pPr>
                        <a:lnSpc>
                          <a:spcPct val="107000"/>
                        </a:lnSpc>
                        <a:spcAft>
                          <a:spcPts val="800"/>
                        </a:spcAft>
                      </a:pPr>
                      <a:r>
                        <a:rPr lang="en-GB" sz="1300" dirty="0">
                          <a:effectLst/>
                        </a:rPr>
                        <a:t>Engaging with people in work through career talks or job fairs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4 out </a:t>
                      </a:r>
                      <a:r>
                        <a:rPr lang="en-GB" sz="1300" dirty="0">
                          <a:solidFill>
                            <a:schemeClr val="tx1">
                              <a:lumMod val="50000"/>
                            </a:schemeClr>
                          </a:solidFill>
                          <a:effectLst/>
                        </a:rPr>
                        <a:t>of </a:t>
                      </a:r>
                      <a:r>
                        <a:rPr lang="en-GB" sz="1300" dirty="0" smtClean="0">
                          <a:solidFill>
                            <a:schemeClr val="tx1">
                              <a:lumMod val="50000"/>
                            </a:schemeClr>
                          </a:solidFill>
                          <a:effectLst/>
                        </a:rPr>
                        <a:t>7 studies </a:t>
                      </a:r>
                      <a:r>
                        <a:rPr lang="en-GB" sz="1300" dirty="0">
                          <a:solidFill>
                            <a:schemeClr val="tx1">
                              <a:lumMod val="50000"/>
                            </a:schemeClr>
                          </a:solidFill>
                          <a:effectLst/>
                        </a:rPr>
                        <a:t>from </a:t>
                      </a:r>
                      <a:r>
                        <a:rPr lang="en-GB" sz="1300" dirty="0" smtClean="0">
                          <a:solidFill>
                            <a:schemeClr val="tx1">
                              <a:lumMod val="50000"/>
                            </a:schemeClr>
                          </a:solidFill>
                          <a:effectLst/>
                        </a:rPr>
                        <a:t>6 </a:t>
                      </a:r>
                      <a:r>
                        <a:rPr lang="en-GB" sz="1300" dirty="0">
                          <a:solidFill>
                            <a:schemeClr val="tx1">
                              <a:lumMod val="50000"/>
                            </a:schemeClr>
                          </a:solidFill>
                          <a:effectLst/>
                        </a:rPr>
                        <a:t>countries </a:t>
                      </a:r>
                      <a:endParaRPr lang="en-GB" sz="13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b="1" dirty="0">
                          <a:effectLst/>
                        </a:rPr>
                        <a:t>Australia, Canada, </a:t>
                      </a:r>
                      <a:r>
                        <a:rPr lang="en-GB" sz="1300" dirty="0" smtClean="0">
                          <a:effectLst/>
                        </a:rPr>
                        <a:t>United</a:t>
                      </a:r>
                      <a:r>
                        <a:rPr lang="en-GB" sz="1300" baseline="0" dirty="0" smtClean="0">
                          <a:effectLst/>
                        </a:rPr>
                        <a:t> Kingdom, </a:t>
                      </a:r>
                      <a:r>
                        <a:rPr lang="en-GB" sz="1300" b="1" dirty="0" smtClean="0">
                          <a:effectLst/>
                        </a:rPr>
                        <a:t>Uruguay</a:t>
                      </a:r>
                      <a:endParaRPr lang="en-GB"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a:effectLst/>
                        </a:rPr>
                        <a:t>In Uruguay, individuals who had attended a career talk by age 15 were 3 percentage points less likely to be NEET at age 25 </a:t>
                      </a:r>
                    </a:p>
                    <a:p>
                      <a:pPr>
                        <a:lnSpc>
                          <a:spcPct val="107000"/>
                        </a:lnSpc>
                        <a:spcAft>
                          <a:spcPts val="800"/>
                        </a:spcAft>
                      </a:pPr>
                      <a:r>
                        <a:rPr lang="en-GB" sz="1300">
                          <a:effectLst/>
                        </a:rPr>
                        <a:t> </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9051" marR="9051" marT="9051" marB="0"/>
                </a:tc>
                <a:extLst>
                  <a:ext uri="{0D108BD9-81ED-4DB2-BD59-A6C34878D82A}">
                    <a16:rowId xmlns:a16="http://schemas.microsoft.com/office/drawing/2014/main" val="2704711069"/>
                  </a:ext>
                </a:extLst>
              </a:tr>
              <a:tr h="532176">
                <a:tc>
                  <a:txBody>
                    <a:bodyPr/>
                    <a:lstStyle/>
                    <a:p>
                      <a:pPr>
                        <a:lnSpc>
                          <a:spcPct val="107000"/>
                        </a:lnSpc>
                        <a:spcAft>
                          <a:spcPts val="800"/>
                        </a:spcAft>
                      </a:pPr>
                      <a:r>
                        <a:rPr lang="en-GB" sz="1300" dirty="0">
                          <a:effectLst/>
                        </a:rPr>
                        <a:t>Workplace visits or job shadowing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4 out of 6  studies from 6 countries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b="1" dirty="0">
                          <a:effectLst/>
                        </a:rPr>
                        <a:t>Australia, Canada, Korea, United States </a:t>
                      </a:r>
                      <a:endParaRPr lang="en-GB"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In Korea, individuals who had visited a job site or factory at 15 were 1.23 times less likely to be NEET at 25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9051" marR="9051" marT="9051" marB="0"/>
                </a:tc>
                <a:extLst>
                  <a:ext uri="{0D108BD9-81ED-4DB2-BD59-A6C34878D82A}">
                    <a16:rowId xmlns:a16="http://schemas.microsoft.com/office/drawing/2014/main" val="144862282"/>
                  </a:ext>
                </a:extLst>
              </a:tr>
              <a:tr h="746743">
                <a:tc>
                  <a:txBody>
                    <a:bodyPr/>
                    <a:lstStyle/>
                    <a:p>
                      <a:pPr>
                        <a:lnSpc>
                          <a:spcPct val="107000"/>
                        </a:lnSpc>
                        <a:spcAft>
                          <a:spcPts val="800"/>
                        </a:spcAft>
                      </a:pPr>
                      <a:r>
                        <a:rPr lang="en-GB" sz="1300" dirty="0">
                          <a:effectLst/>
                        </a:rPr>
                        <a:t>Application and interview skills development activities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3 out of 4 studies from 4 countries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b="1" dirty="0">
                          <a:effectLst/>
                        </a:rPr>
                        <a:t>Australia, Canada, </a:t>
                      </a:r>
                      <a:r>
                        <a:rPr lang="en-GB" sz="1300" b="1" dirty="0" smtClean="0">
                          <a:effectLst/>
                        </a:rPr>
                        <a:t>United</a:t>
                      </a:r>
                      <a:r>
                        <a:rPr lang="en-GB" sz="1300" b="1" baseline="0" dirty="0" smtClean="0">
                          <a:effectLst/>
                        </a:rPr>
                        <a:t> Kingdom</a:t>
                      </a:r>
                      <a:endParaRPr lang="en-GB"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In the United Kingdom, individuals who felt they had working knowledge of completing job application forms by age 16 experienced an average of 1.5 months less unemployment by the age of 26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9051" marR="9051" marT="9051" marB="0"/>
                </a:tc>
                <a:extLst>
                  <a:ext uri="{0D108BD9-81ED-4DB2-BD59-A6C34878D82A}">
                    <a16:rowId xmlns:a16="http://schemas.microsoft.com/office/drawing/2014/main" val="330583267"/>
                  </a:ext>
                </a:extLst>
              </a:tr>
              <a:tr h="562503">
                <a:tc>
                  <a:txBody>
                    <a:bodyPr/>
                    <a:lstStyle/>
                    <a:p>
                      <a:pPr>
                        <a:lnSpc>
                          <a:spcPct val="107000"/>
                        </a:lnSpc>
                        <a:spcAft>
                          <a:spcPts val="800"/>
                        </a:spcAft>
                      </a:pPr>
                      <a:r>
                        <a:rPr lang="en-GB" sz="1300" dirty="0">
                          <a:effectLst/>
                        </a:rPr>
                        <a:t>Occupationally-focused short programmes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smtClean="0">
                          <a:solidFill>
                            <a:schemeClr val="tx1">
                              <a:lumMod val="50000"/>
                            </a:schemeClr>
                          </a:solidFill>
                          <a:effectLst/>
                        </a:rPr>
                        <a:t>14 </a:t>
                      </a:r>
                      <a:r>
                        <a:rPr lang="en-GB" sz="1300" dirty="0">
                          <a:solidFill>
                            <a:schemeClr val="tx1">
                              <a:lumMod val="50000"/>
                            </a:schemeClr>
                          </a:solidFill>
                          <a:effectLst/>
                        </a:rPr>
                        <a:t>out of </a:t>
                      </a:r>
                      <a:r>
                        <a:rPr lang="en-GB" sz="1300" dirty="0" smtClean="0">
                          <a:solidFill>
                            <a:schemeClr val="tx1">
                              <a:lumMod val="50000"/>
                            </a:schemeClr>
                          </a:solidFill>
                          <a:effectLst/>
                        </a:rPr>
                        <a:t>17 </a:t>
                      </a:r>
                      <a:r>
                        <a:rPr lang="en-GB" sz="1300" dirty="0">
                          <a:solidFill>
                            <a:schemeClr val="tx1">
                              <a:lumMod val="50000"/>
                            </a:schemeClr>
                          </a:solidFill>
                          <a:effectLst/>
                        </a:rPr>
                        <a:t>studies from 3 countries </a:t>
                      </a:r>
                      <a:endParaRPr lang="en-GB" sz="13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b="0" dirty="0">
                          <a:effectLst/>
                        </a:rPr>
                        <a:t>Australia, </a:t>
                      </a:r>
                      <a:r>
                        <a:rPr lang="en-GB" sz="1300" b="1" dirty="0">
                          <a:effectLst/>
                        </a:rPr>
                        <a:t>Canada,  United States </a:t>
                      </a:r>
                      <a:endParaRPr lang="en-GB"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In Canada, individuals who participated in occupationally-focused short courses by age 15 earned 3% more at age 30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9051" marR="9051" marT="9051" marB="0"/>
                </a:tc>
                <a:extLst>
                  <a:ext uri="{0D108BD9-81ED-4DB2-BD59-A6C34878D82A}">
                    <a16:rowId xmlns:a16="http://schemas.microsoft.com/office/drawing/2014/main" val="3443149223"/>
                  </a:ext>
                </a:extLst>
              </a:tr>
              <a:tr h="290871">
                <a:tc>
                  <a:txBody>
                    <a:bodyPr/>
                    <a:lstStyle/>
                    <a:p>
                      <a:pPr>
                        <a:lnSpc>
                          <a:spcPct val="107000"/>
                        </a:lnSpc>
                        <a:spcAft>
                          <a:spcPts val="800"/>
                        </a:spcAft>
                      </a:pPr>
                      <a:r>
                        <a:rPr lang="en-GB" sz="1300" dirty="0">
                          <a:effectLst/>
                        </a:rPr>
                        <a:t>…</a:t>
                      </a:r>
                      <a:r>
                        <a:rPr lang="en-GB" sz="1300" dirty="0">
                          <a:solidFill>
                            <a:schemeClr val="tx1"/>
                          </a:solidFill>
                          <a:effectLst/>
                        </a:rPr>
                        <a:t>and probably</a:t>
                      </a:r>
                      <a:endParaRPr lang="en-GB"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solidFill>
                      <a:schemeClr val="bg1"/>
                    </a:solidFill>
                  </a:tcPr>
                </a:tc>
                <a:tc>
                  <a:txBody>
                    <a:bodyPr/>
                    <a:lstStyle/>
                    <a:p>
                      <a:pPr>
                        <a:lnSpc>
                          <a:spcPct val="107000"/>
                        </a:lnSpc>
                      </a:pPr>
                      <a:endParaRPr lang="en-GB" sz="1300" dirty="0">
                        <a:effectLst/>
                        <a:latin typeface="Calibri" panose="020F0502020204030204" pitchFamily="34" charset="0"/>
                        <a:cs typeface="Times New Roman" panose="02020603050405020304" pitchFamily="18" charset="0"/>
                      </a:endParaRPr>
                    </a:p>
                  </a:txBody>
                  <a:tcPr marL="66375" marR="66375" marT="33188" marB="33188">
                    <a:solidFill>
                      <a:schemeClr val="bg1"/>
                    </a:solidFill>
                  </a:tcPr>
                </a:tc>
                <a:tc>
                  <a:txBody>
                    <a:bodyPr/>
                    <a:lstStyle/>
                    <a:p>
                      <a:pPr>
                        <a:lnSpc>
                          <a:spcPct val="107000"/>
                        </a:lnSpc>
                      </a:pPr>
                      <a:endParaRPr lang="en-GB" sz="1300" dirty="0">
                        <a:effectLst/>
                        <a:latin typeface="Calibri" panose="020F0502020204030204" pitchFamily="34" charset="0"/>
                        <a:cs typeface="Times New Roman" panose="02020603050405020304" pitchFamily="18" charset="0"/>
                      </a:endParaRPr>
                    </a:p>
                  </a:txBody>
                  <a:tcPr marL="66375" marR="66375" marT="33188" marB="33188">
                    <a:solidFill>
                      <a:schemeClr val="bg1"/>
                    </a:solidFill>
                  </a:tcPr>
                </a:tc>
                <a:tc>
                  <a:txBody>
                    <a:bodyPr/>
                    <a:lstStyle/>
                    <a:p>
                      <a:pPr>
                        <a:lnSpc>
                          <a:spcPct val="107000"/>
                        </a:lnSpc>
                        <a:spcAft>
                          <a:spcPts val="800"/>
                        </a:spcAft>
                      </a:pPr>
                      <a:r>
                        <a:rPr lang="en-GB" sz="1300" dirty="0">
                          <a:effectLst/>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9051" marR="9051" marT="9051" marB="0">
                    <a:solidFill>
                      <a:schemeClr val="bg1"/>
                    </a:solidFill>
                  </a:tcPr>
                </a:tc>
                <a:extLst>
                  <a:ext uri="{0D108BD9-81ED-4DB2-BD59-A6C34878D82A}">
                    <a16:rowId xmlns:a16="http://schemas.microsoft.com/office/drawing/2014/main" val="4047522245"/>
                  </a:ext>
                </a:extLst>
              </a:tr>
              <a:tr h="706311">
                <a:tc>
                  <a:txBody>
                    <a:bodyPr/>
                    <a:lstStyle/>
                    <a:p>
                      <a:pPr>
                        <a:lnSpc>
                          <a:spcPct val="107000"/>
                        </a:lnSpc>
                        <a:spcAft>
                          <a:spcPts val="800"/>
                        </a:spcAft>
                      </a:pPr>
                      <a:r>
                        <a:rPr lang="en-GB" sz="1300" dirty="0">
                          <a:effectLst/>
                        </a:rPr>
                        <a:t>School-based career reflection activities, including career questionnaires &amp; career classes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300" dirty="0">
                          <a:effectLst/>
                        </a:rPr>
                        <a:t>2 out of  7 studies from 6 countries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endParaRPr lang="en-GB"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9051" marR="9051" marT="9051" marB="0"/>
                </a:tc>
                <a:extLst>
                  <a:ext uri="{0D108BD9-81ED-4DB2-BD59-A6C34878D82A}">
                    <a16:rowId xmlns:a16="http://schemas.microsoft.com/office/drawing/2014/main" val="3997522634"/>
                  </a:ext>
                </a:extLst>
              </a:tr>
            </a:tbl>
          </a:graphicData>
        </a:graphic>
      </p:graphicFrame>
    </p:spTree>
    <p:extLst>
      <p:ext uri="{BB962C8B-B14F-4D97-AF65-F5344CB8AC3E}">
        <p14:creationId xmlns:p14="http://schemas.microsoft.com/office/powerpoint/2010/main" val="2272569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1A600-A98F-48E1-AB15-30244BD8EAB6}"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000" b="0" i="0" u="none" strike="noStrike" kern="1200" cap="none" spc="0" normalizeH="0" baseline="0" noProof="0">
              <a:ln>
                <a:noFill/>
              </a:ln>
              <a:solidFill>
                <a:prstClr val="white"/>
              </a:solidFill>
              <a:effectLst/>
              <a:uLnTx/>
              <a:uFillTx/>
              <a:latin typeface="Arial"/>
              <a:ea typeface="+mn-ea"/>
              <a:cs typeface="+mn-cs"/>
            </a:endParaRPr>
          </a:p>
        </p:txBody>
      </p:sp>
      <p:sp>
        <p:nvSpPr>
          <p:cNvPr id="4" name="Title 3"/>
          <p:cNvSpPr>
            <a:spLocks noGrp="1"/>
          </p:cNvSpPr>
          <p:nvPr>
            <p:ph type="title"/>
          </p:nvPr>
        </p:nvSpPr>
        <p:spPr/>
        <p:txBody>
          <a:bodyPr/>
          <a:lstStyle/>
          <a:p>
            <a:r>
              <a:rPr lang="en-GB" dirty="0"/>
              <a:t/>
            </a:r>
            <a:br>
              <a:rPr lang="en-GB" dirty="0"/>
            </a:br>
            <a:r>
              <a:rPr lang="en-GB" dirty="0"/>
              <a:t>Experiencing the </a:t>
            </a:r>
            <a:r>
              <a:rPr lang="en-GB" dirty="0" smtClean="0"/>
              <a:t>future</a:t>
            </a:r>
            <a:br>
              <a:rPr lang="en-GB" dirty="0" smtClean="0"/>
            </a:br>
            <a:r>
              <a:rPr lang="en-GB" dirty="0" smtClean="0"/>
              <a:t> </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169751074"/>
              </p:ext>
            </p:extLst>
          </p:nvPr>
        </p:nvGraphicFramePr>
        <p:xfrm>
          <a:off x="0" y="1259999"/>
          <a:ext cx="12191999" cy="5767006"/>
        </p:xfrm>
        <a:graphic>
          <a:graphicData uri="http://schemas.openxmlformats.org/drawingml/2006/table">
            <a:tbl>
              <a:tblPr firstRow="1" bandRow="1">
                <a:tableStyleId>{5C22544A-7EE6-4342-B048-85BDC9FD1C3A}</a:tableStyleId>
              </a:tblPr>
              <a:tblGrid>
                <a:gridCol w="1883668">
                  <a:extLst>
                    <a:ext uri="{9D8B030D-6E8A-4147-A177-3AD203B41FA5}">
                      <a16:colId xmlns:a16="http://schemas.microsoft.com/office/drawing/2014/main" val="2971216869"/>
                    </a:ext>
                  </a:extLst>
                </a:gridCol>
                <a:gridCol w="3080486">
                  <a:extLst>
                    <a:ext uri="{9D8B030D-6E8A-4147-A177-3AD203B41FA5}">
                      <a16:colId xmlns:a16="http://schemas.microsoft.com/office/drawing/2014/main" val="2733162322"/>
                    </a:ext>
                  </a:extLst>
                </a:gridCol>
                <a:gridCol w="2095023">
                  <a:extLst>
                    <a:ext uri="{9D8B030D-6E8A-4147-A177-3AD203B41FA5}">
                      <a16:colId xmlns:a16="http://schemas.microsoft.com/office/drawing/2014/main" val="894909068"/>
                    </a:ext>
                  </a:extLst>
                </a:gridCol>
                <a:gridCol w="5132822">
                  <a:extLst>
                    <a:ext uri="{9D8B030D-6E8A-4147-A177-3AD203B41FA5}">
                      <a16:colId xmlns:a16="http://schemas.microsoft.com/office/drawing/2014/main" val="186088353"/>
                    </a:ext>
                  </a:extLst>
                </a:gridCol>
              </a:tblGrid>
              <a:tr h="866651">
                <a:tc>
                  <a:txBody>
                    <a:bodyPr/>
                    <a:lstStyle/>
                    <a:p>
                      <a:pPr>
                        <a:lnSpc>
                          <a:spcPct val="107000"/>
                        </a:lnSpc>
                        <a:spcAft>
                          <a:spcPts val="800"/>
                        </a:spcAft>
                      </a:pPr>
                      <a:r>
                        <a:rPr lang="en-GB" sz="1600" dirty="0">
                          <a:effectLst/>
                        </a:rPr>
                        <a:t>Indicator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600" dirty="0">
                          <a:effectLst/>
                        </a:rPr>
                        <a:t>Studies that find beneficial and  significant associations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600" dirty="0">
                          <a:effectLst/>
                        </a:rPr>
                        <a:t>Positive associations found in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375" marR="66375" marT="33188" marB="33188"/>
                </a:tc>
                <a:tc>
                  <a:txBody>
                    <a:bodyPr/>
                    <a:lstStyle/>
                    <a:p>
                      <a:pPr>
                        <a:lnSpc>
                          <a:spcPct val="107000"/>
                        </a:lnSpc>
                        <a:spcAft>
                          <a:spcPts val="800"/>
                        </a:spcAft>
                      </a:pPr>
                      <a:r>
                        <a:rPr lang="en-GB" sz="1600" dirty="0">
                          <a:effectLst/>
                        </a:rPr>
                        <a:t>Examples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051" marR="9051" marT="9051" marB="0"/>
                </a:tc>
                <a:extLst>
                  <a:ext uri="{0D108BD9-81ED-4DB2-BD59-A6C34878D82A}">
                    <a16:rowId xmlns:a16="http://schemas.microsoft.com/office/drawing/2014/main" val="332580274"/>
                  </a:ext>
                </a:extLst>
              </a:tr>
              <a:tr h="1388224">
                <a:tc>
                  <a:txBody>
                    <a:bodyPr/>
                    <a:lstStyle/>
                    <a:p>
                      <a:pPr>
                        <a:lnSpc>
                          <a:spcPct val="107000"/>
                        </a:lnSpc>
                        <a:spcAft>
                          <a:spcPts val="800"/>
                        </a:spcAft>
                      </a:pPr>
                      <a:r>
                        <a:rPr lang="en-GB" sz="1800" dirty="0">
                          <a:effectLst/>
                        </a:rPr>
                        <a:t>Part-time working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smtClean="0">
                          <a:solidFill>
                            <a:schemeClr val="tx1">
                              <a:lumMod val="50000"/>
                            </a:schemeClr>
                          </a:solidFill>
                          <a:effectLst/>
                        </a:rPr>
                        <a:t>20 </a:t>
                      </a:r>
                      <a:r>
                        <a:rPr lang="en-GB" sz="1800" dirty="0">
                          <a:solidFill>
                            <a:schemeClr val="tx1">
                              <a:lumMod val="50000"/>
                            </a:schemeClr>
                          </a:solidFill>
                          <a:effectLst/>
                        </a:rPr>
                        <a:t>out of </a:t>
                      </a:r>
                      <a:r>
                        <a:rPr lang="en-GB" sz="1800" dirty="0" smtClean="0">
                          <a:solidFill>
                            <a:schemeClr val="tx1">
                              <a:lumMod val="50000"/>
                            </a:schemeClr>
                          </a:solidFill>
                          <a:effectLst/>
                        </a:rPr>
                        <a:t>27 </a:t>
                      </a:r>
                      <a:r>
                        <a:rPr lang="en-GB" sz="1800" dirty="0">
                          <a:solidFill>
                            <a:schemeClr val="tx1">
                              <a:lumMod val="50000"/>
                            </a:schemeClr>
                          </a:solidFill>
                          <a:effectLst/>
                        </a:rPr>
                        <a:t>from </a:t>
                      </a:r>
                      <a:r>
                        <a:rPr lang="en-GB" sz="1800" dirty="0" smtClean="0">
                          <a:effectLst/>
                        </a:rPr>
                        <a:t>6 </a:t>
                      </a:r>
                      <a:r>
                        <a:rPr lang="en-GB" sz="1800" dirty="0">
                          <a:effectLst/>
                        </a:rPr>
                        <a:t>countries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Australia, </a:t>
                      </a:r>
                      <a:r>
                        <a:rPr lang="en-GB" sz="1800" b="1" dirty="0">
                          <a:effectLst/>
                        </a:rPr>
                        <a:t>Canada, United Kingdom, United States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Bef>
                          <a:spcPts val="600"/>
                        </a:spcBef>
                        <a:spcAft>
                          <a:spcPts val="600"/>
                        </a:spcAft>
                      </a:pPr>
                      <a:r>
                        <a:rPr lang="en-GB" sz="1800" dirty="0">
                          <a:effectLst/>
                        </a:rPr>
                        <a:t>In the United States, individuals who worked part-time at ages 14-15 earned 6% more at ages 27-28 </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0938866"/>
                  </a:ext>
                </a:extLst>
              </a:tr>
              <a:tr h="1797294">
                <a:tc>
                  <a:txBody>
                    <a:bodyPr/>
                    <a:lstStyle/>
                    <a:p>
                      <a:pPr>
                        <a:lnSpc>
                          <a:spcPct val="107000"/>
                        </a:lnSpc>
                        <a:spcAft>
                          <a:spcPts val="800"/>
                        </a:spcAft>
                      </a:pPr>
                      <a:r>
                        <a:rPr lang="en-GB" sz="1800" dirty="0">
                          <a:effectLst/>
                        </a:rPr>
                        <a:t>Volunteering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8 out of 9 studies from 5 countries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b="1" dirty="0">
                          <a:effectLst/>
                        </a:rPr>
                        <a:t>Australia, Canada, Germany,  United Kingdom</a:t>
                      </a:r>
                      <a:r>
                        <a:rPr lang="en-GB" sz="1800" dirty="0">
                          <a:effectLst/>
                        </a:rPr>
                        <a:t>, United States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In Australia, teenagers who volunteered at age 15 earned 8% more at age </a:t>
                      </a:r>
                      <a:r>
                        <a:rPr lang="en-GB" sz="1800" dirty="0" smtClean="0">
                          <a:effectLst/>
                        </a:rPr>
                        <a:t>26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4711069"/>
                  </a:ext>
                </a:extLst>
              </a:tr>
              <a:tr h="713568">
                <a:tc>
                  <a:txBody>
                    <a:bodyPr/>
                    <a:lstStyle/>
                    <a:p>
                      <a:pPr>
                        <a:lnSpc>
                          <a:spcPct val="107000"/>
                        </a:lnSpc>
                        <a:spcAft>
                          <a:spcPts val="800"/>
                        </a:spcAft>
                      </a:pPr>
                      <a:r>
                        <a:rPr lang="en-GB" sz="1800" dirty="0">
                          <a:solidFill>
                            <a:schemeClr val="tx1"/>
                          </a:solidFill>
                          <a:effectLst/>
                        </a:rPr>
                        <a:t>…and probably</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8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44862282"/>
                  </a:ext>
                </a:extLst>
              </a:tr>
              <a:tr h="1001269">
                <a:tc>
                  <a:txBody>
                    <a:bodyPr/>
                    <a:lstStyle/>
                    <a:p>
                      <a:pPr>
                        <a:lnSpc>
                          <a:spcPct val="107000"/>
                        </a:lnSpc>
                        <a:spcAft>
                          <a:spcPts val="800"/>
                        </a:spcAft>
                      </a:pPr>
                      <a:r>
                        <a:rPr lang="en-GB" sz="1800">
                          <a:effectLst/>
                        </a:rPr>
                        <a:t>Work placements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 out of 5 studies from 4 countries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Bef>
                          <a:spcPts val="600"/>
                        </a:spcBef>
                        <a:spcAft>
                          <a:spcPts val="600"/>
                        </a:spcAft>
                      </a:pP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583267"/>
                  </a:ext>
                </a:extLst>
              </a:tr>
            </a:tbl>
          </a:graphicData>
        </a:graphic>
      </p:graphicFrame>
    </p:spTree>
    <p:extLst>
      <p:ext uri="{BB962C8B-B14F-4D97-AF65-F5344CB8AC3E}">
        <p14:creationId xmlns:p14="http://schemas.microsoft.com/office/powerpoint/2010/main" val="1649197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40455896"/>
              </p:ext>
            </p:extLst>
          </p:nvPr>
        </p:nvGraphicFramePr>
        <p:xfrm>
          <a:off x="0" y="1347020"/>
          <a:ext cx="12191999" cy="5721348"/>
        </p:xfrm>
        <a:graphic>
          <a:graphicData uri="http://schemas.openxmlformats.org/drawingml/2006/table">
            <a:tbl>
              <a:tblPr firstRow="1" bandRow="1">
                <a:tableStyleId>{5C22544A-7EE6-4342-B048-85BDC9FD1C3A}</a:tableStyleId>
              </a:tblPr>
              <a:tblGrid>
                <a:gridCol w="2256488">
                  <a:extLst>
                    <a:ext uri="{9D8B030D-6E8A-4147-A177-3AD203B41FA5}">
                      <a16:colId xmlns:a16="http://schemas.microsoft.com/office/drawing/2014/main" val="1578614704"/>
                    </a:ext>
                  </a:extLst>
                </a:gridCol>
                <a:gridCol w="3509464">
                  <a:extLst>
                    <a:ext uri="{9D8B030D-6E8A-4147-A177-3AD203B41FA5}">
                      <a16:colId xmlns:a16="http://schemas.microsoft.com/office/drawing/2014/main" val="4105659549"/>
                    </a:ext>
                  </a:extLst>
                </a:gridCol>
                <a:gridCol w="2626061">
                  <a:extLst>
                    <a:ext uri="{9D8B030D-6E8A-4147-A177-3AD203B41FA5}">
                      <a16:colId xmlns:a16="http://schemas.microsoft.com/office/drawing/2014/main" val="4117104903"/>
                    </a:ext>
                  </a:extLst>
                </a:gridCol>
                <a:gridCol w="3799986">
                  <a:extLst>
                    <a:ext uri="{9D8B030D-6E8A-4147-A177-3AD203B41FA5}">
                      <a16:colId xmlns:a16="http://schemas.microsoft.com/office/drawing/2014/main" val="2712542962"/>
                    </a:ext>
                  </a:extLst>
                </a:gridCol>
              </a:tblGrid>
              <a:tr h="681459">
                <a:tc>
                  <a:txBody>
                    <a:bodyPr/>
                    <a:lstStyle/>
                    <a:p>
                      <a:pPr>
                        <a:lnSpc>
                          <a:spcPct val="107000"/>
                        </a:lnSpc>
                        <a:spcAft>
                          <a:spcPts val="800"/>
                        </a:spcAft>
                      </a:pPr>
                      <a:r>
                        <a:rPr lang="en-GB" sz="1350" dirty="0" smtClean="0">
                          <a:effectLst/>
                        </a:rPr>
                        <a:t>Indicator</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350">
                          <a:effectLst/>
                        </a:rPr>
                        <a:t>Studies that find beneficial and  significant associations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350">
                          <a:effectLst/>
                        </a:rPr>
                        <a:t>Positive associations found in</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350">
                          <a:effectLst/>
                        </a:rPr>
                        <a:t>Examples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48764603"/>
                  </a:ext>
                </a:extLst>
              </a:tr>
              <a:tr h="1263361">
                <a:tc>
                  <a:txBody>
                    <a:bodyPr/>
                    <a:lstStyle/>
                    <a:p>
                      <a:pPr>
                        <a:lnSpc>
                          <a:spcPct val="107000"/>
                        </a:lnSpc>
                        <a:spcAft>
                          <a:spcPts val="800"/>
                        </a:spcAft>
                      </a:pPr>
                      <a:r>
                        <a:rPr lang="en-GB" sz="1350" dirty="0">
                          <a:effectLst/>
                        </a:rPr>
                        <a:t>Career certainty</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350" dirty="0">
                          <a:effectLst/>
                        </a:rPr>
                        <a:t>15 out </a:t>
                      </a:r>
                      <a:r>
                        <a:rPr lang="en-GB" sz="1350" dirty="0">
                          <a:solidFill>
                            <a:schemeClr val="tx1">
                              <a:lumMod val="50000"/>
                            </a:schemeClr>
                          </a:solidFill>
                          <a:effectLst/>
                        </a:rPr>
                        <a:t>of </a:t>
                      </a:r>
                      <a:r>
                        <a:rPr lang="en-GB" sz="1350" dirty="0" smtClean="0">
                          <a:solidFill>
                            <a:schemeClr val="tx1">
                              <a:lumMod val="50000"/>
                            </a:schemeClr>
                          </a:solidFill>
                          <a:effectLst/>
                        </a:rPr>
                        <a:t>20 </a:t>
                      </a:r>
                      <a:r>
                        <a:rPr lang="en-GB" sz="1350" dirty="0">
                          <a:effectLst/>
                        </a:rPr>
                        <a:t>studies from </a:t>
                      </a:r>
                      <a:r>
                        <a:rPr lang="en-GB" sz="1350" dirty="0" smtClean="0">
                          <a:effectLst/>
                        </a:rPr>
                        <a:t>9 </a:t>
                      </a:r>
                      <a:r>
                        <a:rPr lang="en-GB" sz="1350" dirty="0">
                          <a:effectLst/>
                        </a:rPr>
                        <a:t>countries </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350" dirty="0">
                          <a:effectLst/>
                        </a:rPr>
                        <a:t>Australia, </a:t>
                      </a:r>
                      <a:r>
                        <a:rPr lang="en-GB" sz="1350" b="1" dirty="0">
                          <a:effectLst/>
                        </a:rPr>
                        <a:t>Canada, Denmark</a:t>
                      </a:r>
                      <a:r>
                        <a:rPr lang="en-GB" sz="1350" dirty="0">
                          <a:effectLst/>
                        </a:rPr>
                        <a:t>, </a:t>
                      </a:r>
                      <a:r>
                        <a:rPr lang="en-GB" sz="1350" dirty="0" smtClean="0">
                          <a:effectLst/>
                        </a:rPr>
                        <a:t> </a:t>
                      </a:r>
                      <a:r>
                        <a:rPr lang="en-GB" sz="1350" b="1" dirty="0">
                          <a:effectLst/>
                        </a:rPr>
                        <a:t>Switzerland, United Kingdom, United States  </a:t>
                      </a:r>
                      <a:endParaRPr lang="en-GB" sz="135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00000"/>
                        </a:lnSpc>
                        <a:spcBef>
                          <a:spcPts val="600"/>
                        </a:spcBef>
                        <a:spcAft>
                          <a:spcPts val="600"/>
                        </a:spcAft>
                      </a:pPr>
                      <a:r>
                        <a:rPr lang="en-GB" sz="1350" dirty="0">
                          <a:effectLst/>
                        </a:rPr>
                        <a:t> In the United States, individuals who were certain as teenagers earned 11% more than the average earnings at age 25 </a:t>
                      </a:r>
                    </a:p>
                    <a:p>
                      <a:pPr>
                        <a:lnSpc>
                          <a:spcPct val="107000"/>
                        </a:lnSpc>
                        <a:spcAft>
                          <a:spcPts val="800"/>
                        </a:spcAft>
                      </a:pPr>
                      <a:r>
                        <a:rPr lang="en-GB" sz="1350" dirty="0">
                          <a:effectLst/>
                        </a:rPr>
                        <a:t> </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68662076"/>
                  </a:ext>
                </a:extLst>
              </a:tr>
              <a:tr h="814580">
                <a:tc>
                  <a:txBody>
                    <a:bodyPr/>
                    <a:lstStyle/>
                    <a:p>
                      <a:pPr>
                        <a:lnSpc>
                          <a:spcPct val="107000"/>
                        </a:lnSpc>
                        <a:spcAft>
                          <a:spcPts val="800"/>
                        </a:spcAft>
                      </a:pPr>
                      <a:r>
                        <a:rPr lang="en-GB" sz="1350">
                          <a:effectLst/>
                        </a:rPr>
                        <a:t>Career ambition</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350" dirty="0" smtClean="0">
                          <a:effectLst/>
                        </a:rPr>
                        <a:t>15 </a:t>
                      </a:r>
                      <a:r>
                        <a:rPr lang="en-GB" sz="1350" dirty="0">
                          <a:effectLst/>
                        </a:rPr>
                        <a:t>out of </a:t>
                      </a:r>
                      <a:r>
                        <a:rPr lang="en-GB" sz="1350" dirty="0" smtClean="0">
                          <a:effectLst/>
                        </a:rPr>
                        <a:t>19 </a:t>
                      </a:r>
                      <a:r>
                        <a:rPr lang="en-GB" sz="1350" dirty="0">
                          <a:effectLst/>
                        </a:rPr>
                        <a:t>studies from </a:t>
                      </a:r>
                      <a:r>
                        <a:rPr lang="en-GB" sz="1350" dirty="0" smtClean="0">
                          <a:effectLst/>
                        </a:rPr>
                        <a:t>9 </a:t>
                      </a:r>
                      <a:r>
                        <a:rPr lang="en-GB" sz="1350" dirty="0">
                          <a:effectLst/>
                        </a:rPr>
                        <a:t>countries </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350" dirty="0">
                          <a:effectLst/>
                        </a:rPr>
                        <a:t>Australia, </a:t>
                      </a:r>
                      <a:r>
                        <a:rPr lang="en-GB" sz="1350" b="1" dirty="0">
                          <a:effectLst/>
                        </a:rPr>
                        <a:t>China,</a:t>
                      </a:r>
                      <a:r>
                        <a:rPr lang="en-GB" sz="1350" dirty="0">
                          <a:effectLst/>
                        </a:rPr>
                        <a:t> </a:t>
                      </a:r>
                      <a:r>
                        <a:rPr lang="en-GB" sz="1350" b="1" dirty="0" smtClean="0">
                          <a:effectLst/>
                        </a:rPr>
                        <a:t>Korea</a:t>
                      </a:r>
                      <a:r>
                        <a:rPr lang="en-GB" sz="1350" b="1" dirty="0">
                          <a:effectLst/>
                        </a:rPr>
                        <a:t>,</a:t>
                      </a:r>
                      <a:r>
                        <a:rPr lang="en-GB" sz="1350" dirty="0">
                          <a:effectLst/>
                        </a:rPr>
                        <a:t> </a:t>
                      </a:r>
                      <a:r>
                        <a:rPr lang="en-GB" sz="1350" b="1" dirty="0">
                          <a:effectLst/>
                        </a:rPr>
                        <a:t>Switzerland</a:t>
                      </a:r>
                      <a:r>
                        <a:rPr lang="en-GB" sz="1350" dirty="0">
                          <a:effectLst/>
                        </a:rPr>
                        <a:t>, United Kingdom, United States </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350" dirty="0">
                          <a:effectLst/>
                        </a:rPr>
                        <a:t>In Korea, ambitious  teenagers earned 5% more at age 25/26</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62189814"/>
                  </a:ext>
                </a:extLst>
              </a:tr>
              <a:tr h="814580">
                <a:tc>
                  <a:txBody>
                    <a:bodyPr/>
                    <a:lstStyle/>
                    <a:p>
                      <a:pPr>
                        <a:lnSpc>
                          <a:spcPct val="107000"/>
                        </a:lnSpc>
                        <a:spcAft>
                          <a:spcPts val="800"/>
                        </a:spcAft>
                      </a:pPr>
                      <a:r>
                        <a:rPr lang="en-GB" sz="1350">
                          <a:effectLst/>
                        </a:rPr>
                        <a:t>Career alignment</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350" dirty="0">
                          <a:effectLst/>
                        </a:rPr>
                        <a:t>9 out of </a:t>
                      </a:r>
                      <a:r>
                        <a:rPr lang="en-GB" sz="1350" dirty="0" smtClean="0">
                          <a:effectLst/>
                        </a:rPr>
                        <a:t>11 </a:t>
                      </a:r>
                      <a:r>
                        <a:rPr lang="en-GB" sz="1350" dirty="0">
                          <a:effectLst/>
                        </a:rPr>
                        <a:t>studies from </a:t>
                      </a:r>
                      <a:r>
                        <a:rPr lang="en-GB" sz="1350" dirty="0" smtClean="0">
                          <a:effectLst/>
                        </a:rPr>
                        <a:t>7 </a:t>
                      </a:r>
                      <a:r>
                        <a:rPr lang="en-GB" sz="1350" dirty="0">
                          <a:effectLst/>
                        </a:rPr>
                        <a:t>countries </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350" b="1" dirty="0">
                          <a:effectLst/>
                        </a:rPr>
                        <a:t>Australia, </a:t>
                      </a:r>
                      <a:r>
                        <a:rPr lang="en-GB" sz="1350" b="1" dirty="0" smtClean="0">
                          <a:effectLst/>
                        </a:rPr>
                        <a:t>Canada, China,  Korea, </a:t>
                      </a:r>
                      <a:r>
                        <a:rPr lang="en-GB" sz="1350" dirty="0" smtClean="0">
                          <a:effectLst/>
                        </a:rPr>
                        <a:t>United </a:t>
                      </a:r>
                      <a:r>
                        <a:rPr lang="en-GB" sz="1350" dirty="0">
                          <a:effectLst/>
                        </a:rPr>
                        <a:t>Kingdom, United States</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350" dirty="0">
                          <a:effectLst/>
                        </a:rPr>
                        <a:t>In Australia,  individuals  who were aligned as teenagers earned  8% </a:t>
                      </a:r>
                      <a:r>
                        <a:rPr lang="en-GB" sz="1350" dirty="0" smtClean="0">
                          <a:effectLst/>
                        </a:rPr>
                        <a:t>more at </a:t>
                      </a:r>
                      <a:r>
                        <a:rPr lang="en-GB" sz="1350" dirty="0">
                          <a:effectLst/>
                        </a:rPr>
                        <a:t>age 25/26 than the average earnings</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12690183"/>
                  </a:ext>
                </a:extLst>
              </a:tr>
              <a:tr h="1086104">
                <a:tc>
                  <a:txBody>
                    <a:bodyPr/>
                    <a:lstStyle/>
                    <a:p>
                      <a:pPr>
                        <a:lnSpc>
                          <a:spcPct val="107000"/>
                        </a:lnSpc>
                        <a:spcAft>
                          <a:spcPts val="800"/>
                        </a:spcAft>
                      </a:pPr>
                      <a:r>
                        <a:rPr lang="en-GB" sz="1350" dirty="0">
                          <a:effectLst/>
                        </a:rPr>
                        <a:t>Instrumental motivation towards school</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350" dirty="0" smtClean="0">
                          <a:effectLst/>
                        </a:rPr>
                        <a:t>13 </a:t>
                      </a:r>
                      <a:r>
                        <a:rPr lang="en-GB" sz="1350" dirty="0">
                          <a:effectLst/>
                        </a:rPr>
                        <a:t>out of </a:t>
                      </a:r>
                      <a:r>
                        <a:rPr lang="en-GB" sz="1350" dirty="0" smtClean="0">
                          <a:effectLst/>
                        </a:rPr>
                        <a:t>15 </a:t>
                      </a:r>
                      <a:r>
                        <a:rPr lang="en-GB" sz="1350" dirty="0">
                          <a:effectLst/>
                        </a:rPr>
                        <a:t>studies from 8 countries </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350" b="1" dirty="0">
                          <a:effectLst/>
                        </a:rPr>
                        <a:t>Australia, Canada, Denmark, </a:t>
                      </a:r>
                      <a:r>
                        <a:rPr lang="en-GB" sz="1350" b="1" dirty="0" smtClean="0">
                          <a:effectLst/>
                        </a:rPr>
                        <a:t>Korea, United </a:t>
                      </a:r>
                      <a:r>
                        <a:rPr lang="en-GB" sz="1350" b="1" dirty="0">
                          <a:effectLst/>
                        </a:rPr>
                        <a:t>Kingdom, United States</a:t>
                      </a:r>
                      <a:endParaRPr lang="en-GB" sz="135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350" dirty="0">
                          <a:effectLst/>
                        </a:rPr>
                        <a:t>In the United Kingdom individuals who strongly agreed that school was a waste of time at age 14 were 9 percentage points more likely to be NEET at age 25/26 (than those who strongly disagreed) </a:t>
                      </a:r>
                      <a:endParaRPr lang="en-GB"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0886520"/>
                  </a:ext>
                </a:extLst>
              </a:tr>
              <a:tr h="561315">
                <a:tc>
                  <a:txBody>
                    <a:bodyPr/>
                    <a:lstStyle/>
                    <a:p>
                      <a:pPr>
                        <a:lnSpc>
                          <a:spcPct val="107000"/>
                        </a:lnSpc>
                        <a:spcAft>
                          <a:spcPts val="800"/>
                        </a:spcAft>
                      </a:pPr>
                      <a:r>
                        <a:rPr lang="en-GB" sz="1300" dirty="0">
                          <a:solidFill>
                            <a:schemeClr val="tx1"/>
                          </a:solidFill>
                          <a:effectLst/>
                        </a:rPr>
                        <a:t>…and probably</a:t>
                      </a:r>
                      <a:endParaRPr lang="en-GB"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tx1">
                        <a:lumMod val="50000"/>
                      </a:schemeClr>
                    </a:solidFill>
                  </a:tcPr>
                </a:tc>
                <a:tc>
                  <a:txBody>
                    <a:bodyPr/>
                    <a:lstStyle/>
                    <a:p>
                      <a:pPr>
                        <a:lnSpc>
                          <a:spcPct val="107000"/>
                        </a:lnSpc>
                        <a:spcAft>
                          <a:spcPts val="800"/>
                        </a:spcAft>
                      </a:pPr>
                      <a:r>
                        <a:rPr lang="en-GB" sz="1300" dirty="0">
                          <a:effectLst/>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tx1">
                        <a:lumMod val="50000"/>
                      </a:schemeClr>
                    </a:solidFill>
                  </a:tcPr>
                </a:tc>
                <a:tc>
                  <a:txBody>
                    <a:bodyPr/>
                    <a:lstStyle/>
                    <a:p>
                      <a:pPr>
                        <a:lnSpc>
                          <a:spcPct val="107000"/>
                        </a:lnSpc>
                        <a:spcAft>
                          <a:spcPts val="800"/>
                        </a:spcAft>
                      </a:pPr>
                      <a:r>
                        <a:rPr lang="en-GB" sz="1300" dirty="0">
                          <a:effectLst/>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tx1">
                        <a:lumMod val="50000"/>
                      </a:schemeClr>
                    </a:solidFill>
                  </a:tcPr>
                </a:tc>
                <a:tc>
                  <a:txBody>
                    <a:bodyPr/>
                    <a:lstStyle/>
                    <a:p>
                      <a:pPr>
                        <a:lnSpc>
                          <a:spcPct val="107000"/>
                        </a:lnSpc>
                        <a:spcAft>
                          <a:spcPts val="800"/>
                        </a:spcAft>
                      </a:pPr>
                      <a:r>
                        <a:rPr lang="en-GB" sz="1300" dirty="0">
                          <a:effectLst/>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tx1">
                        <a:lumMod val="50000"/>
                      </a:schemeClr>
                    </a:solidFill>
                  </a:tcPr>
                </a:tc>
                <a:extLst>
                  <a:ext uri="{0D108BD9-81ED-4DB2-BD59-A6C34878D82A}">
                    <a16:rowId xmlns:a16="http://schemas.microsoft.com/office/drawing/2014/main" val="1253802240"/>
                  </a:ext>
                </a:extLst>
              </a:tr>
              <a:tr h="499949">
                <a:tc>
                  <a:txBody>
                    <a:bodyPr/>
                    <a:lstStyle/>
                    <a:p>
                      <a:pPr>
                        <a:lnSpc>
                          <a:spcPct val="107000"/>
                        </a:lnSpc>
                        <a:spcAft>
                          <a:spcPts val="800"/>
                        </a:spcAft>
                      </a:pPr>
                      <a:r>
                        <a:rPr lang="en-GB" sz="1300">
                          <a:effectLst/>
                        </a:rPr>
                        <a:t>Career originality</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300" dirty="0">
                          <a:effectLst/>
                        </a:rPr>
                        <a:t>2 out of </a:t>
                      </a:r>
                      <a:r>
                        <a:rPr lang="en-GB" sz="1300" dirty="0" smtClean="0">
                          <a:effectLst/>
                        </a:rPr>
                        <a:t>4 </a:t>
                      </a:r>
                      <a:r>
                        <a:rPr lang="en-GB" sz="1300" dirty="0">
                          <a:effectLst/>
                        </a:rPr>
                        <a:t>studies from </a:t>
                      </a:r>
                      <a:r>
                        <a:rPr lang="en-GB" sz="1300" dirty="0" smtClean="0">
                          <a:effectLst/>
                        </a:rPr>
                        <a:t>4 </a:t>
                      </a:r>
                      <a:r>
                        <a:rPr lang="en-GB" sz="1300" dirty="0">
                          <a:effectLst/>
                        </a:rPr>
                        <a:t>countries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300" dirty="0">
                          <a:effectLst/>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41798550"/>
                  </a:ext>
                </a:extLst>
              </a:tr>
            </a:tbl>
          </a:graphicData>
        </a:graphic>
      </p:graphicFrame>
      <p:sp>
        <p:nvSpPr>
          <p:cNvPr id="3" name="Slide Number Placeholder 2"/>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1A600-A98F-48E1-AB15-30244BD8EAB6}"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000" b="0" i="0" u="none" strike="noStrike" kern="1200" cap="none" spc="0" normalizeH="0" baseline="0" noProof="0">
              <a:ln>
                <a:noFill/>
              </a:ln>
              <a:solidFill>
                <a:prstClr val="white"/>
              </a:solidFill>
              <a:effectLst/>
              <a:uLnTx/>
              <a:uFillTx/>
              <a:latin typeface="Arial"/>
              <a:ea typeface="+mn-ea"/>
              <a:cs typeface="+mn-cs"/>
            </a:endParaRPr>
          </a:p>
        </p:txBody>
      </p:sp>
      <p:sp>
        <p:nvSpPr>
          <p:cNvPr id="4" name="Title 3"/>
          <p:cNvSpPr>
            <a:spLocks noGrp="1"/>
          </p:cNvSpPr>
          <p:nvPr>
            <p:ph type="title"/>
          </p:nvPr>
        </p:nvSpPr>
        <p:spPr/>
        <p:txBody>
          <a:bodyPr/>
          <a:lstStyle/>
          <a:p>
            <a:r>
              <a:rPr lang="en-GB" dirty="0" smtClean="0"/>
              <a:t>Thinking about the future</a:t>
            </a:r>
            <a:endParaRPr lang="en-GB" dirty="0"/>
          </a:p>
        </p:txBody>
      </p:sp>
    </p:spTree>
    <p:extLst>
      <p:ext uri="{BB962C8B-B14F-4D97-AF65-F5344CB8AC3E}">
        <p14:creationId xmlns:p14="http://schemas.microsoft.com/office/powerpoint/2010/main" val="1121046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1A600-A98F-48E1-AB15-30244BD8EAB6}"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000" b="0" i="0" u="none" strike="noStrike" kern="1200" cap="none" spc="0" normalizeH="0" baseline="0" noProof="0">
              <a:ln>
                <a:noFill/>
              </a:ln>
              <a:solidFill>
                <a:prstClr val="white"/>
              </a:solidFill>
              <a:effectLst/>
              <a:uLnTx/>
              <a:uFillTx/>
              <a:latin typeface="Arial"/>
              <a:ea typeface="+mn-ea"/>
              <a:cs typeface="+mn-cs"/>
            </a:endParaRPr>
          </a:p>
        </p:txBody>
      </p:sp>
      <p:sp>
        <p:nvSpPr>
          <p:cNvPr id="4" name="Title 3"/>
          <p:cNvSpPr>
            <a:spLocks noGrp="1"/>
          </p:cNvSpPr>
          <p:nvPr>
            <p:ph type="title"/>
          </p:nvPr>
        </p:nvSpPr>
        <p:spPr/>
        <p:txBody>
          <a:bodyPr/>
          <a:lstStyle/>
          <a:p>
            <a:r>
              <a:rPr lang="en-GB" dirty="0" smtClean="0"/>
              <a:t>Canada </a:t>
            </a:r>
            <a:endParaRPr lang="en-GB" dirty="0"/>
          </a:p>
        </p:txBody>
      </p:sp>
      <p:graphicFrame>
        <p:nvGraphicFramePr>
          <p:cNvPr id="7" name="Table 6"/>
          <p:cNvGraphicFramePr>
            <a:graphicFrameLocks noGrp="1"/>
          </p:cNvGraphicFramePr>
          <p:nvPr>
            <p:extLst/>
          </p:nvPr>
        </p:nvGraphicFramePr>
        <p:xfrm>
          <a:off x="164761" y="1451450"/>
          <a:ext cx="11811238" cy="3454847"/>
        </p:xfrm>
        <a:graphic>
          <a:graphicData uri="http://schemas.openxmlformats.org/drawingml/2006/table">
            <a:tbl>
              <a:tblPr>
                <a:tableStyleId>{5C22544A-7EE6-4342-B048-85BDC9FD1C3A}</a:tableStyleId>
              </a:tblPr>
              <a:tblGrid>
                <a:gridCol w="1124552">
                  <a:extLst>
                    <a:ext uri="{9D8B030D-6E8A-4147-A177-3AD203B41FA5}">
                      <a16:colId xmlns:a16="http://schemas.microsoft.com/office/drawing/2014/main" val="3659672606"/>
                    </a:ext>
                  </a:extLst>
                </a:gridCol>
                <a:gridCol w="1083157">
                  <a:extLst>
                    <a:ext uri="{9D8B030D-6E8A-4147-A177-3AD203B41FA5}">
                      <a16:colId xmlns:a16="http://schemas.microsoft.com/office/drawing/2014/main" val="3305349623"/>
                    </a:ext>
                  </a:extLst>
                </a:gridCol>
                <a:gridCol w="1090055">
                  <a:extLst>
                    <a:ext uri="{9D8B030D-6E8A-4147-A177-3AD203B41FA5}">
                      <a16:colId xmlns:a16="http://schemas.microsoft.com/office/drawing/2014/main" val="2644186735"/>
                    </a:ext>
                  </a:extLst>
                </a:gridCol>
                <a:gridCol w="1254615">
                  <a:extLst>
                    <a:ext uri="{9D8B030D-6E8A-4147-A177-3AD203B41FA5}">
                      <a16:colId xmlns:a16="http://schemas.microsoft.com/office/drawing/2014/main" val="295309730"/>
                    </a:ext>
                  </a:extLst>
                </a:gridCol>
                <a:gridCol w="802769">
                  <a:extLst>
                    <a:ext uri="{9D8B030D-6E8A-4147-A177-3AD203B41FA5}">
                      <a16:colId xmlns:a16="http://schemas.microsoft.com/office/drawing/2014/main" val="179744530"/>
                    </a:ext>
                  </a:extLst>
                </a:gridCol>
                <a:gridCol w="923186">
                  <a:extLst>
                    <a:ext uri="{9D8B030D-6E8A-4147-A177-3AD203B41FA5}">
                      <a16:colId xmlns:a16="http://schemas.microsoft.com/office/drawing/2014/main" val="2724311339"/>
                    </a:ext>
                  </a:extLst>
                </a:gridCol>
                <a:gridCol w="923186">
                  <a:extLst>
                    <a:ext uri="{9D8B030D-6E8A-4147-A177-3AD203B41FA5}">
                      <a16:colId xmlns:a16="http://schemas.microsoft.com/office/drawing/2014/main" val="4256609724"/>
                    </a:ext>
                  </a:extLst>
                </a:gridCol>
                <a:gridCol w="635844">
                  <a:extLst>
                    <a:ext uri="{9D8B030D-6E8A-4147-A177-3AD203B41FA5}">
                      <a16:colId xmlns:a16="http://schemas.microsoft.com/office/drawing/2014/main" val="2724841612"/>
                    </a:ext>
                  </a:extLst>
                </a:gridCol>
                <a:gridCol w="841688">
                  <a:extLst>
                    <a:ext uri="{9D8B030D-6E8A-4147-A177-3AD203B41FA5}">
                      <a16:colId xmlns:a16="http://schemas.microsoft.com/office/drawing/2014/main" val="66155727"/>
                    </a:ext>
                  </a:extLst>
                </a:gridCol>
                <a:gridCol w="662313">
                  <a:extLst>
                    <a:ext uri="{9D8B030D-6E8A-4147-A177-3AD203B41FA5}">
                      <a16:colId xmlns:a16="http://schemas.microsoft.com/office/drawing/2014/main" val="1648342277"/>
                    </a:ext>
                  </a:extLst>
                </a:gridCol>
                <a:gridCol w="717505">
                  <a:extLst>
                    <a:ext uri="{9D8B030D-6E8A-4147-A177-3AD203B41FA5}">
                      <a16:colId xmlns:a16="http://schemas.microsoft.com/office/drawing/2014/main" val="1693771076"/>
                    </a:ext>
                  </a:extLst>
                </a:gridCol>
                <a:gridCol w="965873">
                  <a:extLst>
                    <a:ext uri="{9D8B030D-6E8A-4147-A177-3AD203B41FA5}">
                      <a16:colId xmlns:a16="http://schemas.microsoft.com/office/drawing/2014/main" val="3802491690"/>
                    </a:ext>
                  </a:extLst>
                </a:gridCol>
                <a:gridCol w="786495">
                  <a:extLst>
                    <a:ext uri="{9D8B030D-6E8A-4147-A177-3AD203B41FA5}">
                      <a16:colId xmlns:a16="http://schemas.microsoft.com/office/drawing/2014/main" val="588130944"/>
                    </a:ext>
                  </a:extLst>
                </a:gridCol>
              </a:tblGrid>
              <a:tr h="513654">
                <a:tc rowSpan="2">
                  <a:txBody>
                    <a:bodyPr/>
                    <a:lstStyle/>
                    <a:p>
                      <a:pPr algn="ctr" fontAlgn="ctr"/>
                      <a:endParaRPr lang="en-GB" sz="1300" b="1" u="none" strike="noStrike" dirty="0" smtClean="0">
                        <a:solidFill>
                          <a:schemeClr val="bg1"/>
                        </a:solidFill>
                        <a:effectLst/>
                      </a:endParaRPr>
                    </a:p>
                    <a:p>
                      <a:pPr algn="ctr" fontAlgn="ctr"/>
                      <a:endParaRPr lang="fr-FR" sz="1300" b="1" i="0" u="none" strike="noStrike" dirty="0" smtClean="0">
                        <a:solidFill>
                          <a:schemeClr val="tx1"/>
                        </a:solidFill>
                        <a:effectLst/>
                        <a:latin typeface="Arial" panose="020B0604020202020204" pitchFamily="34" charset="0"/>
                      </a:endParaRPr>
                    </a:p>
                    <a:p>
                      <a:pPr algn="ctr" fontAlgn="ctr"/>
                      <a:endParaRPr lang="fr-FR" sz="1300" b="1" i="0" u="none" strike="noStrike" dirty="0" smtClean="0">
                        <a:solidFill>
                          <a:schemeClr val="tx1"/>
                        </a:solidFill>
                        <a:effectLst/>
                        <a:latin typeface="Arial" panose="020B0604020202020204" pitchFamily="34" charset="0"/>
                      </a:endParaRPr>
                    </a:p>
                    <a:p>
                      <a:pPr algn="ctr" fontAlgn="ctr"/>
                      <a:endParaRPr lang="fr-FR" sz="1300" b="1" i="0" u="none" strike="noStrike" dirty="0" smtClean="0">
                        <a:solidFill>
                          <a:schemeClr val="tx1"/>
                        </a:solidFill>
                        <a:effectLst/>
                        <a:latin typeface="Arial" panose="020B0604020202020204" pitchFamily="34" charset="0"/>
                      </a:endParaRPr>
                    </a:p>
                    <a:p>
                      <a:pPr algn="ctr" fontAlgn="ctr"/>
                      <a:endParaRPr lang="fr-FR" sz="1300" b="1" i="0" u="none" strike="noStrike" dirty="0" smtClean="0">
                        <a:solidFill>
                          <a:schemeClr val="tx1"/>
                        </a:solidFill>
                        <a:effectLst/>
                        <a:latin typeface="Arial" panose="020B0604020202020204" pitchFamily="34" charset="0"/>
                      </a:endParaRPr>
                    </a:p>
                    <a:p>
                      <a:pPr algn="ctr" fontAlgn="ctr"/>
                      <a:endParaRPr lang="fr-FR" sz="1300" b="1" i="0" u="none" strike="noStrike" dirty="0" smtClean="0">
                        <a:solidFill>
                          <a:schemeClr val="tx1"/>
                        </a:solidFill>
                        <a:effectLst/>
                        <a:latin typeface="Arial" panose="020B0604020202020204" pitchFamily="34" charset="0"/>
                      </a:endParaRPr>
                    </a:p>
                  </a:txBody>
                  <a:tcPr marL="9525" marR="9525" marT="9525" marB="0">
                    <a:lnBlToTr w="12700" cap="flat" cmpd="sng" algn="ctr">
                      <a:noFill/>
                      <a:prstDash val="solid"/>
                      <a:round/>
                      <a:headEnd type="none" w="med" len="med"/>
                      <a:tailEnd type="none" w="med" len="med"/>
                    </a:lnBlToTr>
                    <a:solidFill>
                      <a:schemeClr val="accent1"/>
                    </a:solidFill>
                  </a:tcPr>
                </a:tc>
                <a:tc gridSpan="6">
                  <a:txBody>
                    <a:bodyPr/>
                    <a:lstStyle/>
                    <a:p>
                      <a:pPr algn="ctr" fontAlgn="ctr"/>
                      <a:r>
                        <a:rPr lang="en-GB" sz="1300" b="1" u="none" strike="noStrike" dirty="0">
                          <a:effectLst/>
                        </a:rPr>
                        <a:t>Exploring the future</a:t>
                      </a:r>
                      <a:endParaRPr lang="en-GB" sz="1300" b="1" i="0" u="none" strike="noStrike" dirty="0">
                        <a:solidFill>
                          <a:srgbClr val="000000"/>
                        </a:solidFill>
                        <a:effectLst/>
                        <a:latin typeface="Arial" panose="020B0604020202020204" pitchFamily="34" charset="0"/>
                      </a:endParaRPr>
                    </a:p>
                  </a:txBody>
                  <a:tcPr marL="9525" marR="9525" marT="9525" marB="0" anchor="ctr">
                    <a:solidFill>
                      <a:schemeClr val="tx2">
                        <a:lumMod val="9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ctr" fontAlgn="ctr"/>
                      <a:r>
                        <a:rPr lang="en-GB" sz="1300" b="1" u="none" strike="noStrike" dirty="0">
                          <a:effectLst/>
                        </a:rPr>
                        <a:t>Experiencing the future</a:t>
                      </a:r>
                      <a:endParaRPr lang="en-GB" sz="1300" b="1" i="0" u="none" strike="noStrike" dirty="0">
                        <a:solidFill>
                          <a:srgbClr val="000000"/>
                        </a:solidFill>
                        <a:effectLst/>
                        <a:latin typeface="Arial" panose="020B0604020202020204" pitchFamily="34" charset="0"/>
                      </a:endParaRPr>
                    </a:p>
                  </a:txBody>
                  <a:tcPr marL="9525" marR="9525" marT="9525" marB="0" anchor="ctr">
                    <a:solidFill>
                      <a:schemeClr val="tx1">
                        <a:lumMod val="85000"/>
                      </a:schemeClr>
                    </a:solidFill>
                  </a:tcPr>
                </a:tc>
                <a:tc hMerge="1">
                  <a:txBody>
                    <a:bodyPr/>
                    <a:lstStyle/>
                    <a:p>
                      <a:endParaRPr lang="en-GB"/>
                    </a:p>
                  </a:txBody>
                  <a:tcPr/>
                </a:tc>
                <a:tc gridSpan="4">
                  <a:txBody>
                    <a:bodyPr/>
                    <a:lstStyle/>
                    <a:p>
                      <a:pPr algn="ctr" fontAlgn="ctr"/>
                      <a:r>
                        <a:rPr lang="en-GB" sz="1300" b="1" u="none" strike="noStrike" dirty="0">
                          <a:effectLst/>
                        </a:rPr>
                        <a:t>Thinking about the future</a:t>
                      </a:r>
                      <a:endParaRPr lang="en-GB" sz="1300" b="1" i="0" u="none" strike="noStrike" dirty="0">
                        <a:solidFill>
                          <a:srgbClr val="000000"/>
                        </a:solidFill>
                        <a:effectLst/>
                        <a:latin typeface="Arial" panose="020B0604020202020204" pitchFamily="34" charset="0"/>
                      </a:endParaRPr>
                    </a:p>
                  </a:txBody>
                  <a:tcPr marL="9525" marR="9525" marT="9525" marB="0" anchor="ctr">
                    <a:solidFill>
                      <a:schemeClr val="tx2">
                        <a:lumMod val="9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76098378"/>
                  </a:ext>
                </a:extLst>
              </a:tr>
              <a:tr h="2118291">
                <a:tc vMerge="1">
                  <a:txBody>
                    <a:bodyPr/>
                    <a:lstStyle/>
                    <a:p>
                      <a:endParaRPr lang="en-GB"/>
                    </a:p>
                  </a:txBody>
                  <a:tcPr/>
                </a:tc>
                <a:tc>
                  <a:txBody>
                    <a:bodyPr/>
                    <a:lstStyle/>
                    <a:p>
                      <a:pPr algn="ctr" fontAlgn="ctr"/>
                      <a:r>
                        <a:rPr lang="en-US" sz="1100" u="none" strike="noStrike" dirty="0">
                          <a:effectLst/>
                        </a:rPr>
                        <a:t>School-based career reflection activities, including career questionnaires &amp; career classes </a:t>
                      </a:r>
                      <a:endParaRPr lang="en-US" sz="1100" b="0" i="1"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Career conversations – </a:t>
                      </a:r>
                      <a:r>
                        <a:rPr lang="en-US" sz="1100" u="none" strike="noStrike" dirty="0" err="1">
                          <a:effectLst/>
                        </a:rPr>
                        <a:t>inc.</a:t>
                      </a:r>
                      <a:r>
                        <a:rPr lang="en-US" sz="1100" u="none" strike="noStrike" dirty="0">
                          <a:effectLst/>
                        </a:rPr>
                        <a:t> with teachers</a:t>
                      </a:r>
                      <a:endParaRPr lang="en-US" sz="1100" b="0" i="1"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Engaging with people in work through career talks or job fairs </a:t>
                      </a:r>
                      <a:endParaRPr lang="en-US" sz="1100" b="0" i="1"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Workplace visits or job shadowing </a:t>
                      </a:r>
                      <a:endParaRPr lang="en-US" sz="1100" b="0" i="1"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Application and interview skills development activities </a:t>
                      </a:r>
                      <a:endParaRPr lang="en-US" sz="1100" b="0" i="1"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GB" sz="1100" u="none" strike="noStrike" dirty="0">
                          <a:effectLst/>
                        </a:rPr>
                        <a:t>Occupationally-focused short programmes </a:t>
                      </a:r>
                      <a:endParaRPr lang="en-GB" sz="1100" b="0" i="1"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GB" sz="1100" u="none" strike="noStrike" dirty="0">
                          <a:effectLst/>
                        </a:rPr>
                        <a:t>Part-time working</a:t>
                      </a:r>
                      <a:endParaRPr lang="en-GB" sz="1100" b="0" i="1"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GB" sz="1100" u="none" strike="noStrike" dirty="0">
                          <a:effectLst/>
                        </a:rPr>
                        <a:t>Volunteering</a:t>
                      </a:r>
                      <a:endParaRPr lang="en-GB" sz="1100" b="0" i="1"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GB" sz="1100" u="none" strike="noStrike" dirty="0">
                          <a:effectLst/>
                        </a:rPr>
                        <a:t>Career certainty</a:t>
                      </a:r>
                      <a:endParaRPr lang="en-GB" sz="1100" b="0" i="1"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GB" sz="1100" u="none" strike="noStrike" dirty="0">
                          <a:effectLst/>
                        </a:rPr>
                        <a:t>Career alignment</a:t>
                      </a:r>
                      <a:endParaRPr lang="en-GB" sz="1100" b="0" i="1"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GB" sz="1100" u="none" strike="noStrike" dirty="0">
                          <a:effectLst/>
                        </a:rPr>
                        <a:t>Instrumental </a:t>
                      </a:r>
                      <a:r>
                        <a:rPr lang="en-GB" sz="1100" u="none" strike="noStrike" dirty="0" smtClean="0">
                          <a:effectLst/>
                        </a:rPr>
                        <a:t>motivation towards school </a:t>
                      </a:r>
                      <a:endParaRPr lang="en-GB" sz="1100" b="0" i="1"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GB" sz="1100" u="none" strike="noStrike" dirty="0">
                          <a:effectLst/>
                        </a:rPr>
                        <a:t>Career originality</a:t>
                      </a:r>
                      <a:endParaRPr lang="en-GB" sz="1100" b="0" i="1"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082039727"/>
                  </a:ext>
                </a:extLst>
              </a:tr>
              <a:tr h="353049">
                <a:tc>
                  <a:txBody>
                    <a:bodyPr/>
                    <a:lstStyle/>
                    <a:p>
                      <a:pPr algn="ctr" fontAlgn="b"/>
                      <a:r>
                        <a:rPr lang="en-GB" sz="1300" u="none" strike="noStrike" dirty="0" smtClean="0">
                          <a:effectLst/>
                        </a:rPr>
                        <a:t>Not NEET</a:t>
                      </a:r>
                      <a:endParaRPr lang="en-GB" sz="13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a:effectLst/>
                        </a:rPr>
                        <a:t> </a:t>
                      </a:r>
                      <a:endParaRPr lang="en-GB" sz="13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 </a:t>
                      </a:r>
                      <a:endParaRPr lang="en-GB" sz="13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 </a:t>
                      </a:r>
                      <a:endParaRPr lang="en-GB" sz="13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a:effectLst/>
                        </a:rPr>
                        <a:t> </a:t>
                      </a:r>
                      <a:endParaRPr lang="en-GB" sz="13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29379958"/>
                  </a:ext>
                </a:extLst>
              </a:tr>
              <a:tr h="469853">
                <a:tc>
                  <a:txBody>
                    <a:bodyPr/>
                    <a:lstStyle/>
                    <a:p>
                      <a:pPr algn="ctr" fontAlgn="b"/>
                      <a:r>
                        <a:rPr lang="en-GB" sz="1300" u="none" strike="noStrike" dirty="0" smtClean="0">
                          <a:effectLst/>
                        </a:rPr>
                        <a:t>Higher  earnings</a:t>
                      </a:r>
                      <a:endParaRPr lang="en-GB" sz="13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ctr"/>
                      <a:r>
                        <a:rPr lang="en-GB" sz="1300" u="none" strike="noStrike">
                          <a:effectLst/>
                        </a:rPr>
                        <a:t> </a:t>
                      </a:r>
                      <a:endParaRPr lang="en-GB" sz="13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a:effectLst/>
                        </a:rPr>
                        <a:t> </a:t>
                      </a:r>
                      <a:endParaRPr lang="en-GB" sz="13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300" u="none" strike="noStrike">
                          <a:effectLst/>
                        </a:rPr>
                        <a:t> </a:t>
                      </a:r>
                      <a:endParaRPr lang="en-GB" sz="13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rgbClr val="92D050"/>
                    </a:solidFill>
                  </a:tcPr>
                </a:tc>
                <a:tc>
                  <a:txBody>
                    <a:bodyPr/>
                    <a:lstStyle/>
                    <a:p>
                      <a:pPr algn="ctr" fontAlgn="ctr"/>
                      <a:r>
                        <a:rPr lang="en-GB" sz="1300" u="none" strike="noStrike" dirty="0">
                          <a:effectLst/>
                        </a:rPr>
                        <a:t>✘</a:t>
                      </a:r>
                      <a:endParaRPr lang="en-GB" sz="1300" b="0" i="0" u="none" strike="noStrike" dirty="0">
                        <a:solidFill>
                          <a:srgbClr val="000000"/>
                        </a:solidFill>
                        <a:effectLst/>
                        <a:latin typeface="Arial" panose="020B0604020202020204" pitchFamily="34" charset="0"/>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305829369"/>
                  </a:ext>
                </a:extLst>
              </a:tr>
            </a:tbl>
          </a:graphicData>
        </a:graphic>
      </p:graphicFrame>
      <p:sp>
        <p:nvSpPr>
          <p:cNvPr id="5" name="TextBox 4"/>
          <p:cNvSpPr txBox="1"/>
          <p:nvPr/>
        </p:nvSpPr>
        <p:spPr>
          <a:xfrm>
            <a:off x="164764" y="5118938"/>
            <a:ext cx="9426376"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smtClean="0">
                <a:ln>
                  <a:noFill/>
                </a:ln>
                <a:solidFill>
                  <a:prstClr val="white"/>
                </a:solidFill>
                <a:effectLst/>
                <a:uLnTx/>
                <a:uFillTx/>
                <a:latin typeface="Georgia"/>
                <a:ea typeface="+mn-ea"/>
                <a:cs typeface="+mn-cs"/>
              </a:rPr>
              <a:t>Note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smtClean="0">
                <a:ln>
                  <a:noFill/>
                </a:ln>
                <a:solidFill>
                  <a:prstClr val="white"/>
                </a:solidFill>
                <a:effectLst/>
                <a:uLnTx/>
                <a:uFillTx/>
                <a:latin typeface="Georgia"/>
                <a:ea typeface="+mn-ea"/>
                <a:cs typeface="+mn-cs"/>
              </a:rPr>
              <a:t>No analyses </a:t>
            </a:r>
            <a:r>
              <a:rPr kumimoji="0" lang="fr-FR" sz="1200" b="0" i="0" u="none" strike="noStrike" kern="1200" cap="none" spc="0" normalizeH="0" baseline="0" noProof="0" dirty="0" err="1" smtClean="0">
                <a:ln>
                  <a:noFill/>
                </a:ln>
                <a:solidFill>
                  <a:prstClr val="white"/>
                </a:solidFill>
                <a:effectLst/>
                <a:uLnTx/>
                <a:uFillTx/>
                <a:latin typeface="Georgia"/>
                <a:ea typeface="+mn-ea"/>
                <a:cs typeface="+mn-cs"/>
              </a:rPr>
              <a:t>was</a:t>
            </a:r>
            <a:r>
              <a:rPr kumimoji="0" lang="fr-FR" sz="1200" b="0" i="0" u="none" strike="noStrike" kern="1200" cap="none" spc="0" normalizeH="0" baseline="0" noProof="0" dirty="0" smtClean="0">
                <a:ln>
                  <a:noFill/>
                </a:ln>
                <a:solidFill>
                  <a:prstClr val="white"/>
                </a:solidFill>
                <a:effectLst/>
                <a:uLnTx/>
                <a:uFillTx/>
                <a:latin typeface="Georgia"/>
                <a:ea typeface="+mn-ea"/>
                <a:cs typeface="+mn-cs"/>
              </a:rPr>
              <a:t> </a:t>
            </a:r>
            <a:r>
              <a:rPr kumimoji="0" lang="fr-FR" sz="1200" b="0" i="0" u="none" strike="noStrike" kern="1200" cap="none" spc="0" normalizeH="0" baseline="0" noProof="0" dirty="0" err="1" smtClean="0">
                <a:ln>
                  <a:noFill/>
                </a:ln>
                <a:solidFill>
                  <a:prstClr val="white"/>
                </a:solidFill>
                <a:effectLst/>
                <a:uLnTx/>
                <a:uFillTx/>
                <a:latin typeface="Georgia"/>
                <a:ea typeface="+mn-ea"/>
                <a:cs typeface="+mn-cs"/>
              </a:rPr>
              <a:t>performed</a:t>
            </a:r>
            <a:r>
              <a:rPr kumimoji="0" lang="fr-FR" sz="1200" b="0" i="0" u="none" strike="noStrike" kern="1200" cap="none" spc="0" normalizeH="0" baseline="0" noProof="0" dirty="0" smtClean="0">
                <a:ln>
                  <a:noFill/>
                </a:ln>
                <a:solidFill>
                  <a:prstClr val="white"/>
                </a:solidFill>
                <a:effectLst/>
                <a:uLnTx/>
                <a:uFillTx/>
                <a:latin typeface="Georgia"/>
                <a:ea typeface="+mn-ea"/>
                <a:cs typeface="+mn-cs"/>
              </a:rPr>
              <a:t> for </a:t>
            </a:r>
            <a:r>
              <a:rPr kumimoji="0" lang="fr-FR" sz="1200" b="0" i="0" u="none" strike="noStrike" kern="1200" cap="none" spc="0" normalizeH="0" baseline="0" noProof="0" dirty="0" err="1" smtClean="0">
                <a:ln>
                  <a:noFill/>
                </a:ln>
                <a:solidFill>
                  <a:prstClr val="white"/>
                </a:solidFill>
                <a:effectLst/>
                <a:uLnTx/>
                <a:uFillTx/>
                <a:latin typeface="Georgia"/>
                <a:ea typeface="+mn-ea"/>
                <a:cs typeface="+mn-cs"/>
              </a:rPr>
              <a:t>work</a:t>
            </a:r>
            <a:r>
              <a:rPr kumimoji="0" lang="fr-FR" sz="1200" b="0" i="0" u="none" strike="noStrike" kern="1200" cap="none" spc="0" normalizeH="0" baseline="0" noProof="0" dirty="0" smtClean="0">
                <a:ln>
                  <a:noFill/>
                </a:ln>
                <a:solidFill>
                  <a:prstClr val="white"/>
                </a:solidFill>
                <a:effectLst/>
                <a:uLnTx/>
                <a:uFillTx/>
                <a:latin typeface="Georgia"/>
                <a:ea typeface="+mn-ea"/>
                <a:cs typeface="+mn-cs"/>
              </a:rPr>
              <a:t> placements and </a:t>
            </a:r>
            <a:r>
              <a:rPr kumimoji="0" lang="fr-FR" sz="1200" b="0" i="0" u="none" strike="noStrike" kern="1200" cap="none" spc="0" normalizeH="0" baseline="0" noProof="0" dirty="0" err="1" smtClean="0">
                <a:ln>
                  <a:noFill/>
                </a:ln>
                <a:solidFill>
                  <a:prstClr val="white"/>
                </a:solidFill>
                <a:effectLst/>
                <a:uLnTx/>
                <a:uFillTx/>
                <a:latin typeface="Georgia"/>
                <a:ea typeface="+mn-ea"/>
                <a:cs typeface="+mn-cs"/>
              </a:rPr>
              <a:t>career</a:t>
            </a:r>
            <a:r>
              <a:rPr kumimoji="0" lang="fr-FR" sz="1200" b="0" i="0" u="none" strike="noStrike" kern="1200" cap="none" spc="0" normalizeH="0" baseline="0" noProof="0" dirty="0" smtClean="0">
                <a:ln>
                  <a:noFill/>
                </a:ln>
                <a:solidFill>
                  <a:prstClr val="white"/>
                </a:solidFill>
                <a:effectLst/>
                <a:uLnTx/>
                <a:uFillTx/>
                <a:latin typeface="Georgia"/>
                <a:ea typeface="+mn-ea"/>
                <a:cs typeface="+mn-cs"/>
              </a:rPr>
              <a:t> ambition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white"/>
              </a:solidFill>
              <a:effectLst/>
              <a:uLnTx/>
              <a:uFillTx/>
              <a:latin typeface="Georg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smtClean="0">
                <a:ln>
                  <a:noFill/>
                </a:ln>
                <a:solidFill>
                  <a:prstClr val="white"/>
                </a:solidFill>
                <a:effectLst/>
                <a:uLnTx/>
                <a:uFillTx/>
                <a:latin typeface="Georgia"/>
                <a:ea typeface="+mn-ea"/>
                <a:cs typeface="+mn-cs"/>
              </a:rPr>
              <a:t>Key for </a:t>
            </a:r>
            <a:r>
              <a:rPr kumimoji="0" lang="fr-FR" sz="1400" b="0" i="1" u="none" strike="noStrike" kern="1200" cap="none" spc="0" normalizeH="0" baseline="0" noProof="0" dirty="0" err="1" smtClean="0">
                <a:ln>
                  <a:noFill/>
                </a:ln>
                <a:solidFill>
                  <a:prstClr val="white"/>
                </a:solidFill>
                <a:effectLst/>
                <a:uLnTx/>
                <a:uFillTx/>
                <a:latin typeface="Georgia"/>
                <a:ea typeface="+mn-ea"/>
                <a:cs typeface="+mn-cs"/>
              </a:rPr>
              <a:t>symbols</a:t>
            </a:r>
            <a:endParaRPr kumimoji="0" lang="fr-FR" sz="1400" b="0" i="1" u="none" strike="noStrike" kern="1200" cap="none" spc="0" normalizeH="0" baseline="0" noProof="0" dirty="0" smtClean="0">
              <a:ln>
                <a:noFill/>
              </a:ln>
              <a:solidFill>
                <a:prstClr val="white"/>
              </a:solidFill>
              <a:effectLst/>
              <a:uLnTx/>
              <a:uFillTx/>
              <a:latin typeface="Georg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1" u="none" strike="noStrike" kern="1200" cap="none" spc="0" normalizeH="0" baseline="0" noProof="0" dirty="0" smtClean="0">
                <a:ln>
                  <a:noFill/>
                </a:ln>
                <a:solidFill>
                  <a:prstClr val="white"/>
                </a:solidFill>
                <a:effectLst/>
                <a:uLnTx/>
                <a:uFillTx/>
                <a:latin typeface="Segoe UI Symbol" panose="020B0502040204020203" pitchFamily="34" charset="0"/>
                <a:ea typeface="Segoe UI Symbol" panose="020B0502040204020203" pitchFamily="34" charset="0"/>
                <a:cs typeface="+mn-cs"/>
              </a:rPr>
              <a:t>✔</a:t>
            </a:r>
            <a:r>
              <a:rPr kumimoji="0" lang="fr-FR" sz="1200" b="0" i="1" u="none" strike="noStrike" kern="1200" cap="none" spc="0" normalizeH="0" baseline="0" noProof="0" dirty="0" smtClean="0">
                <a:ln>
                  <a:noFill/>
                </a:ln>
                <a:solidFill>
                  <a:prstClr val="white"/>
                </a:solidFill>
                <a:effectLst/>
                <a:uLnTx/>
                <a:uFillTx/>
                <a:latin typeface="Segoe UI Symbol" panose="020B0502040204020203" pitchFamily="34" charset="0"/>
                <a:ea typeface="Segoe UI Symbol" panose="020B0502040204020203" pitchFamily="34" charset="0"/>
                <a:cs typeface="+mn-cs"/>
              </a:rPr>
              <a:t>  </a:t>
            </a:r>
            <a:r>
              <a:rPr kumimoji="0" lang="fr-FR" sz="1200" b="0" i="0" u="none" strike="noStrike" kern="1200" cap="none" spc="0" normalizeH="0" baseline="0" noProof="0" dirty="0" err="1" smtClean="0">
                <a:ln>
                  <a:noFill/>
                </a:ln>
                <a:solidFill>
                  <a:prstClr val="white"/>
                </a:solidFill>
                <a:effectLst/>
                <a:uLnTx/>
                <a:uFillTx/>
                <a:latin typeface="Georgia"/>
                <a:ea typeface="Segoe UI Symbol" panose="020B0502040204020203" pitchFamily="34" charset="0"/>
                <a:cs typeface="+mn-cs"/>
              </a:rPr>
              <a:t>Significant</a:t>
            </a:r>
            <a:r>
              <a:rPr kumimoji="0" lang="fr-FR" sz="1200" b="0" i="0" u="none" strike="noStrike" kern="1200" cap="none" spc="0" normalizeH="0" baseline="0" noProof="0" dirty="0" smtClean="0">
                <a:ln>
                  <a:noFill/>
                </a:ln>
                <a:solidFill>
                  <a:prstClr val="white"/>
                </a:solidFill>
                <a:effectLst/>
                <a:uLnTx/>
                <a:uFillTx/>
                <a:latin typeface="Georgia"/>
                <a:ea typeface="Segoe UI Symbol" panose="020B0502040204020203" pitchFamily="34" charset="0"/>
                <a:cs typeface="+mn-cs"/>
              </a:rPr>
              <a:t> association in the </a:t>
            </a:r>
            <a:r>
              <a:rPr kumimoji="0" lang="fr-FR" sz="1200" b="0" i="0" u="none" strike="noStrike" kern="1200" cap="none" spc="0" normalizeH="0" baseline="0" noProof="0" dirty="0" err="1" smtClean="0">
                <a:ln>
                  <a:noFill/>
                </a:ln>
                <a:solidFill>
                  <a:prstClr val="white"/>
                </a:solidFill>
                <a:effectLst/>
                <a:uLnTx/>
                <a:uFillTx/>
                <a:latin typeface="Georgia"/>
                <a:ea typeface="Segoe UI Symbol" panose="020B0502040204020203" pitchFamily="34" charset="0"/>
                <a:cs typeface="+mn-cs"/>
              </a:rPr>
              <a:t>expected</a:t>
            </a:r>
            <a:r>
              <a:rPr kumimoji="0" lang="fr-FR" sz="1200" b="0" i="0" u="none" strike="noStrike" kern="1200" cap="none" spc="0" normalizeH="0" baseline="0" noProof="0" dirty="0" smtClean="0">
                <a:ln>
                  <a:noFill/>
                </a:ln>
                <a:solidFill>
                  <a:prstClr val="white"/>
                </a:solidFill>
                <a:effectLst/>
                <a:uLnTx/>
                <a:uFillTx/>
                <a:latin typeface="Georgia"/>
                <a:ea typeface="Segoe UI Symbol" panose="020B0502040204020203" pitchFamily="34" charset="0"/>
                <a:cs typeface="+mn-cs"/>
              </a:rPr>
              <a:t> direction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smtClean="0">
                <a:ln>
                  <a:noFill/>
                </a:ln>
                <a:solidFill>
                  <a:prstClr val="white"/>
                </a:solidFill>
                <a:effectLst/>
                <a:uLnTx/>
                <a:uFillTx/>
                <a:latin typeface="Segoe UI Symbol" panose="020B0502040204020203" pitchFamily="34" charset="0"/>
                <a:ea typeface="Segoe UI Symbol" panose="020B0502040204020203" pitchFamily="34" charset="0"/>
                <a:cs typeface="+mn-cs"/>
              </a:rPr>
              <a:t>✘</a:t>
            </a:r>
            <a:r>
              <a:rPr kumimoji="0" lang="fr-FR" sz="1200" b="0" i="0" u="none" strike="noStrike" kern="1200" cap="none" spc="0" normalizeH="0" baseline="0" noProof="0" dirty="0" smtClean="0">
                <a:ln>
                  <a:noFill/>
                </a:ln>
                <a:solidFill>
                  <a:prstClr val="white"/>
                </a:solidFill>
                <a:effectLst/>
                <a:uLnTx/>
                <a:uFillTx/>
                <a:latin typeface="Segoe UI Symbol" panose="020B0502040204020203" pitchFamily="34" charset="0"/>
                <a:ea typeface="Segoe UI Symbol" panose="020B0502040204020203" pitchFamily="34" charset="0"/>
                <a:cs typeface="+mn-cs"/>
              </a:rPr>
              <a:t> </a:t>
            </a:r>
            <a:r>
              <a:rPr kumimoji="0" lang="fr-FR" sz="1200" b="0" i="0" u="none" strike="noStrike" kern="1200" cap="none" spc="0" normalizeH="0" baseline="0" noProof="0" dirty="0" err="1">
                <a:ln>
                  <a:noFill/>
                </a:ln>
                <a:solidFill>
                  <a:prstClr val="white"/>
                </a:solidFill>
                <a:effectLst/>
                <a:uLnTx/>
                <a:uFillTx/>
                <a:latin typeface="Georgia"/>
                <a:ea typeface="Segoe UI Symbol" panose="020B0502040204020203" pitchFamily="34" charset="0"/>
                <a:cs typeface="+mn-cs"/>
              </a:rPr>
              <a:t>Significant</a:t>
            </a:r>
            <a:r>
              <a:rPr kumimoji="0" lang="fr-FR" sz="1200" b="0" i="0" u="none" strike="noStrike" kern="1200" cap="none" spc="0" normalizeH="0" baseline="0" noProof="0" dirty="0">
                <a:ln>
                  <a:noFill/>
                </a:ln>
                <a:solidFill>
                  <a:prstClr val="white"/>
                </a:solidFill>
                <a:effectLst/>
                <a:uLnTx/>
                <a:uFillTx/>
                <a:latin typeface="Georgia"/>
                <a:ea typeface="Segoe UI Symbol" panose="020B0502040204020203" pitchFamily="34" charset="0"/>
                <a:cs typeface="+mn-cs"/>
              </a:rPr>
              <a:t> association in </a:t>
            </a:r>
            <a:r>
              <a:rPr kumimoji="0" lang="fr-FR" sz="1200" b="0" i="0" u="none" strike="noStrike" kern="1200" cap="none" spc="0" normalizeH="0" baseline="0" noProof="0" dirty="0" smtClean="0">
                <a:ln>
                  <a:noFill/>
                </a:ln>
                <a:solidFill>
                  <a:prstClr val="white"/>
                </a:solidFill>
                <a:effectLst/>
                <a:uLnTx/>
                <a:uFillTx/>
                <a:latin typeface="Georgia"/>
                <a:ea typeface="Segoe UI Symbol" panose="020B0502040204020203" pitchFamily="34" charset="0"/>
                <a:cs typeface="+mn-cs"/>
              </a:rPr>
              <a:t>opposite </a:t>
            </a:r>
            <a:r>
              <a:rPr kumimoji="0" lang="fr-FR" sz="1200" b="0" i="0" u="none" strike="noStrike" kern="1200" cap="none" spc="0" normalizeH="0" baseline="0" noProof="0" dirty="0">
                <a:ln>
                  <a:noFill/>
                </a:ln>
                <a:solidFill>
                  <a:prstClr val="white"/>
                </a:solidFill>
                <a:effectLst/>
                <a:uLnTx/>
                <a:uFillTx/>
                <a:latin typeface="Georgia"/>
                <a:ea typeface="Segoe UI Symbol" panose="020B0502040204020203" pitchFamily="34" charset="0"/>
                <a:cs typeface="+mn-cs"/>
              </a:rPr>
              <a:t>direction </a:t>
            </a:r>
            <a:r>
              <a:rPr kumimoji="0" lang="fr-FR" sz="1200" b="0" i="0" u="none" strike="noStrike" kern="1200" cap="none" spc="0" normalizeH="0" baseline="0" noProof="0" dirty="0" err="1">
                <a:ln>
                  <a:noFill/>
                </a:ln>
                <a:solidFill>
                  <a:prstClr val="white"/>
                </a:solidFill>
                <a:effectLst/>
                <a:uLnTx/>
                <a:uFillTx/>
                <a:latin typeface="Georgia"/>
                <a:ea typeface="Segoe UI Symbol" panose="020B0502040204020203" pitchFamily="34" charset="0"/>
                <a:cs typeface="+mn-cs"/>
              </a:rPr>
              <a:t>than</a:t>
            </a:r>
            <a:r>
              <a:rPr kumimoji="0" lang="fr-FR" sz="1200" b="0" i="0" u="none" strike="noStrike" kern="1200" cap="none" spc="0" normalizeH="0" baseline="0" noProof="0" dirty="0">
                <a:ln>
                  <a:noFill/>
                </a:ln>
                <a:solidFill>
                  <a:prstClr val="white"/>
                </a:solidFill>
                <a:effectLst/>
                <a:uLnTx/>
                <a:uFillTx/>
                <a:latin typeface="Georgia"/>
                <a:ea typeface="Segoe UI Symbol" panose="020B0502040204020203" pitchFamily="34" charset="0"/>
                <a:cs typeface="+mn-cs"/>
              </a:rPr>
              <a:t> </a:t>
            </a:r>
            <a:r>
              <a:rPr kumimoji="0" lang="fr-FR" sz="1200" b="0" i="0" u="none" strike="noStrike" kern="1200" cap="none" spc="0" normalizeH="0" baseline="0" noProof="0" dirty="0" err="1" smtClean="0">
                <a:ln>
                  <a:noFill/>
                </a:ln>
                <a:solidFill>
                  <a:prstClr val="white"/>
                </a:solidFill>
                <a:effectLst/>
                <a:uLnTx/>
                <a:uFillTx/>
                <a:latin typeface="Georgia"/>
                <a:ea typeface="Segoe UI Symbol" panose="020B0502040204020203" pitchFamily="34" charset="0"/>
                <a:cs typeface="+mn-cs"/>
              </a:rPr>
              <a:t>expected</a:t>
            </a:r>
            <a:endParaRPr kumimoji="0" lang="fr-FR" sz="1200" b="0" i="0" u="none" strike="noStrike" kern="1200" cap="none" spc="0" normalizeH="0" baseline="0" noProof="0" dirty="0" smtClean="0">
              <a:ln>
                <a:noFill/>
              </a:ln>
              <a:solidFill>
                <a:prstClr val="white"/>
              </a:solidFill>
              <a:effectLst/>
              <a:uLnTx/>
              <a:uFillTx/>
              <a:latin typeface="Georgia"/>
              <a:ea typeface="Segoe UI Symbol" panose="020B0502040204020203"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100" b="0" i="1" u="none" strike="noStrike" kern="1200" cap="none" spc="0" normalizeH="0" baseline="0" noProof="0" dirty="0" smtClean="0">
              <a:ln>
                <a:noFill/>
              </a:ln>
              <a:solidFill>
                <a:prstClr val="white"/>
              </a:solidFill>
              <a:effectLst/>
              <a:uLnTx/>
              <a:uFillTx/>
              <a:latin typeface="Georgia"/>
              <a:ea typeface="+mn-ea"/>
              <a:cs typeface="+mn-cs"/>
            </a:endParaRPr>
          </a:p>
        </p:txBody>
      </p:sp>
    </p:spTree>
    <p:extLst>
      <p:ext uri="{BB962C8B-B14F-4D97-AF65-F5344CB8AC3E}">
        <p14:creationId xmlns:p14="http://schemas.microsoft.com/office/powerpoint/2010/main" val="644897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Part-time working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0642400"/>
              </p:ext>
            </p:extLst>
          </p:nvPr>
        </p:nvGraphicFramePr>
        <p:xfrm>
          <a:off x="0" y="1260000"/>
          <a:ext cx="12192000" cy="559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6164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Career Readiness indicators: student volunteering</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05816240"/>
              </p:ext>
            </p:extLst>
          </p:nvPr>
        </p:nvGraphicFramePr>
        <p:xfrm>
          <a:off x="0" y="1337188"/>
          <a:ext cx="12192000" cy="5520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774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Career Readiness indicators: career misalignment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0272254"/>
              </p:ext>
            </p:extLst>
          </p:nvPr>
        </p:nvGraphicFramePr>
        <p:xfrm>
          <a:off x="0" y="1347019"/>
          <a:ext cx="12192000" cy="55109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9858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Career Readiness indicators: Career conversations </a:t>
            </a:r>
            <a:endParaRPr lang="en-GB" dirty="0"/>
          </a:p>
        </p:txBody>
      </p:sp>
      <p:sp>
        <p:nvSpPr>
          <p:cNvPr id="5" name="Content Placeholder 4"/>
          <p:cNvSpPr>
            <a:spLocks noGrp="1"/>
          </p:cNvSpPr>
          <p:nvPr>
            <p:ph idx="1"/>
          </p:nvPr>
        </p:nvSpPr>
        <p:spPr/>
        <p:txBody>
          <a:bodyPr/>
          <a:lstStyle/>
          <a:p>
            <a:endParaRPr lang="en-GB"/>
          </a:p>
        </p:txBody>
      </p:sp>
      <p:graphicFrame>
        <p:nvGraphicFramePr>
          <p:cNvPr id="6" name="Chart 5"/>
          <p:cNvGraphicFramePr>
            <a:graphicFrameLocks/>
          </p:cNvGraphicFramePr>
          <p:nvPr>
            <p:extLst>
              <p:ext uri="{D42A27DB-BD31-4B8C-83A1-F6EECF244321}">
                <p14:modId xmlns:p14="http://schemas.microsoft.com/office/powerpoint/2010/main" val="3574064549"/>
              </p:ext>
            </p:extLst>
          </p:nvPr>
        </p:nvGraphicFramePr>
        <p:xfrm>
          <a:off x="0" y="1347019"/>
          <a:ext cx="12191999" cy="55109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9724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Career Readiness indicators: three core exploration activities (career advisor + workplace visit + job fair).</a:t>
            </a:r>
            <a:endParaRPr lang="en-GB" dirty="0"/>
          </a:p>
        </p:txBody>
      </p:sp>
      <p:sp>
        <p:nvSpPr>
          <p:cNvPr id="3" name="Content Placeholder 2"/>
          <p:cNvSpPr>
            <a:spLocks noGrp="1"/>
          </p:cNvSpPr>
          <p:nvPr>
            <p:ph idx="1"/>
          </p:nvPr>
        </p:nvSpPr>
        <p:spPr/>
        <p:txBody>
          <a:bodyPr/>
          <a:lstStyle/>
          <a:p>
            <a:endParaRPr lang="en-GB" dirty="0"/>
          </a:p>
        </p:txBody>
      </p:sp>
      <p:graphicFrame>
        <p:nvGraphicFramePr>
          <p:cNvPr id="7" name="Chart 6"/>
          <p:cNvGraphicFramePr>
            <a:graphicFrameLocks/>
          </p:cNvGraphicFramePr>
          <p:nvPr>
            <p:extLst/>
          </p:nvPr>
        </p:nvGraphicFramePr>
        <p:xfrm>
          <a:off x="0" y="1356852"/>
          <a:ext cx="12191999" cy="55011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5098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a:xfrm>
            <a:off x="181548" y="1560872"/>
            <a:ext cx="10958400" cy="4525963"/>
          </a:xfrm>
        </p:spPr>
        <p:txBody>
          <a:bodyPr>
            <a:normAutofit/>
          </a:bodyPr>
          <a:lstStyle/>
          <a:p>
            <a:pPr marL="0" indent="0">
              <a:buNone/>
            </a:pPr>
            <a:r>
              <a:rPr lang="en-GB" dirty="0" smtClean="0"/>
              <a:t>Over the next half hour we will look at:</a:t>
            </a:r>
          </a:p>
          <a:p>
            <a:r>
              <a:rPr lang="en-GB" dirty="0" smtClean="0"/>
              <a:t>The youth employment challenge across the OECD</a:t>
            </a:r>
          </a:p>
          <a:p>
            <a:r>
              <a:rPr lang="en-GB" dirty="0" smtClean="0"/>
              <a:t>The methodology behind the Career Readiness project</a:t>
            </a:r>
          </a:p>
          <a:p>
            <a:r>
              <a:rPr lang="en-GB" dirty="0" smtClean="0"/>
              <a:t>Results from longitudinal analyses</a:t>
            </a:r>
          </a:p>
          <a:p>
            <a:r>
              <a:rPr lang="en-GB" dirty="0" smtClean="0"/>
              <a:t>Implications for schools</a:t>
            </a:r>
          </a:p>
          <a:p>
            <a:pPr marL="0" indent="0">
              <a:buNone/>
            </a:pPr>
            <a:endParaRPr lang="en-GB" dirty="0"/>
          </a:p>
          <a:p>
            <a:pPr marL="0" indent="0">
              <a:buNone/>
            </a:pPr>
            <a:r>
              <a:rPr lang="en-GB" sz="2600" dirty="0"/>
              <a:t>Project website</a:t>
            </a:r>
            <a:r>
              <a:rPr lang="en-GB" sz="2600" dirty="0" smtClean="0"/>
              <a:t>:</a:t>
            </a:r>
            <a:endParaRPr lang="en-GB" sz="2600" dirty="0"/>
          </a:p>
          <a:p>
            <a:pPr marL="0" indent="0">
              <a:buNone/>
            </a:pPr>
            <a:r>
              <a:rPr lang="en-GB" sz="2600" dirty="0" smtClean="0"/>
              <a:t>https</a:t>
            </a:r>
            <a:r>
              <a:rPr lang="en-GB" sz="2600" dirty="0"/>
              <a:t>://www.oecd.org/education/career-readiness</a:t>
            </a:r>
            <a:r>
              <a:rPr lang="en-GB" sz="2600" dirty="0" smtClean="0"/>
              <a:t>/ </a:t>
            </a:r>
            <a:endParaRPr lang="en-GB" sz="2600" dirty="0"/>
          </a:p>
        </p:txBody>
      </p:sp>
      <p:pic>
        <p:nvPicPr>
          <p:cNvPr id="4" name="Picture 3"/>
          <p:cNvPicPr>
            <a:picLocks noChangeAspect="1"/>
          </p:cNvPicPr>
          <p:nvPr/>
        </p:nvPicPr>
        <p:blipFill>
          <a:blip r:embed="rId3"/>
          <a:stretch>
            <a:fillRect/>
          </a:stretch>
        </p:blipFill>
        <p:spPr>
          <a:xfrm>
            <a:off x="8701189" y="3447302"/>
            <a:ext cx="2291275" cy="3219636"/>
          </a:xfrm>
          <a:prstGeom prst="rect">
            <a:avLst/>
          </a:prstGeom>
        </p:spPr>
      </p:pic>
    </p:spTree>
    <p:extLst>
      <p:ext uri="{BB962C8B-B14F-4D97-AF65-F5344CB8AC3E}">
        <p14:creationId xmlns:p14="http://schemas.microsoft.com/office/powerpoint/2010/main" val="2994485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Career readiness indicators and youth employment</a:t>
            </a:r>
            <a:endParaRPr lang="en-GB" dirty="0"/>
          </a:p>
        </p:txBody>
      </p:sp>
      <p:graphicFrame>
        <p:nvGraphicFramePr>
          <p:cNvPr id="4" name="Content Placeholder 3"/>
          <p:cNvGraphicFramePr>
            <a:graphicFrameLocks noGrp="1"/>
          </p:cNvGraphicFramePr>
          <p:nvPr>
            <p:ph idx="1"/>
            <p:extLst/>
          </p:nvPr>
        </p:nvGraphicFramePr>
        <p:xfrm>
          <a:off x="1" y="1376516"/>
          <a:ext cx="12192000" cy="54814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4812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Explaining beneficial impacts: </a:t>
            </a:r>
            <a:br>
              <a:rPr lang="en-GB" dirty="0" smtClean="0"/>
            </a:br>
            <a:r>
              <a:rPr lang="en-GB" dirty="0" smtClean="0"/>
              <a:t>enabling personal agency		</a:t>
            </a:r>
            <a:endParaRPr lang="en-GB" dirty="0"/>
          </a:p>
        </p:txBody>
      </p:sp>
      <p:sp>
        <p:nvSpPr>
          <p:cNvPr id="5" name="TextBox 4"/>
          <p:cNvSpPr txBox="1"/>
          <p:nvPr/>
        </p:nvSpPr>
        <p:spPr>
          <a:xfrm>
            <a:off x="776748" y="1622323"/>
            <a:ext cx="6096000" cy="53399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prstClr val="white"/>
                </a:solidFill>
                <a:effectLst/>
                <a:uLnTx/>
                <a:uFillTx/>
                <a:latin typeface="Georgia"/>
              </a:rPr>
              <a:t>Globally, young people are staying in education longer than ever.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700" b="1" i="0" u="none" strike="noStrike" kern="1200" cap="none" spc="0" normalizeH="0" baseline="0" noProof="0" dirty="0">
              <a:ln>
                <a:noFill/>
              </a:ln>
              <a:solidFill>
                <a:prstClr val="white"/>
              </a:solidFill>
              <a:effectLst/>
              <a:uLnTx/>
              <a:uFillTx/>
              <a:latin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prstClr val="white"/>
                </a:solidFill>
                <a:effectLst/>
                <a:uLnTx/>
                <a:uFillTx/>
                <a:latin typeface="Georgia"/>
              </a:rPr>
              <a:t>They have more decisions to make than ever before.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700" b="1" i="0" u="none" strike="noStrike" kern="1200" cap="none" spc="0" normalizeH="0" baseline="0" noProof="0" dirty="0">
              <a:ln>
                <a:noFill/>
              </a:ln>
              <a:solidFill>
                <a:prstClr val="white"/>
              </a:solidFill>
              <a:effectLst/>
              <a:uLnTx/>
              <a:uFillTx/>
              <a:latin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prstClr val="white"/>
                </a:solidFill>
                <a:effectLst/>
                <a:uLnTx/>
                <a:uFillTx/>
                <a:latin typeface="Georgia"/>
              </a:rPr>
              <a:t>Those decisions are becoming more difficult because the labour market is becoming more turbulent.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700" b="1" i="0" u="none" strike="noStrike" kern="1200" cap="none" spc="0" normalizeH="0" baseline="0" noProof="0" dirty="0">
              <a:ln>
                <a:noFill/>
              </a:ln>
              <a:solidFill>
                <a:prstClr val="white"/>
              </a:solidFill>
              <a:effectLst/>
              <a:uLnTx/>
              <a:uFillTx/>
              <a:latin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prstClr val="white"/>
                </a:solidFill>
                <a:effectLst/>
                <a:uLnTx/>
                <a:uFillTx/>
                <a:latin typeface="Georgia"/>
              </a:rPr>
              <a:t>Societies expect young people to show personal agency through their transitions, but they need access to guidance resources to do so effectively.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700" b="1" i="0" u="none" strike="noStrike" kern="1200" cap="none" spc="0" normalizeH="0" baseline="0" noProof="0" dirty="0">
              <a:ln>
                <a:noFill/>
              </a:ln>
              <a:solidFill>
                <a:prstClr val="white"/>
              </a:solidFill>
              <a:effectLst/>
              <a:uLnTx/>
              <a:uFillTx/>
              <a:latin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prstClr val="white"/>
                </a:solidFill>
                <a:effectLst/>
                <a:uLnTx/>
                <a:uFillTx/>
                <a:latin typeface="Georgia"/>
              </a:rPr>
              <a:t>The Career Readiness indicators highlight resources that make a difference in transitions.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700" b="1" dirty="0">
              <a:solidFill>
                <a:prstClr val="white"/>
              </a:solidFill>
              <a:latin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prstClr val="white"/>
                </a:solidFill>
                <a:effectLst/>
                <a:uLnTx/>
                <a:uFillTx/>
                <a:latin typeface="Georgia"/>
              </a:rPr>
              <a:t>Effective guidance</a:t>
            </a:r>
            <a:r>
              <a:rPr kumimoji="0" lang="en-GB" sz="1700" b="1" i="0" u="none" strike="noStrike" kern="1200" cap="none" spc="0" normalizeH="0" noProof="0" dirty="0" smtClean="0">
                <a:ln>
                  <a:noFill/>
                </a:ln>
                <a:solidFill>
                  <a:prstClr val="white"/>
                </a:solidFill>
                <a:effectLst/>
                <a:uLnTx/>
                <a:uFillTx/>
                <a:latin typeface="Georgia"/>
              </a:rPr>
              <a:t> </a:t>
            </a:r>
            <a:r>
              <a:rPr kumimoji="0" lang="en-GB" sz="1700" b="1" i="0" u="none" strike="noStrike" kern="1200" cap="none" spc="0" normalizeH="0" noProof="0" dirty="0" err="1" smtClean="0">
                <a:ln>
                  <a:noFill/>
                </a:ln>
                <a:solidFill>
                  <a:prstClr val="white"/>
                </a:solidFill>
                <a:effectLst/>
                <a:uLnTx/>
                <a:uFillTx/>
                <a:latin typeface="Georgia"/>
              </a:rPr>
              <a:t>creat</a:t>
            </a:r>
            <a:r>
              <a:rPr lang="en-GB" sz="1700" b="1" dirty="0" err="1" smtClean="0">
                <a:solidFill>
                  <a:prstClr val="white"/>
                </a:solidFill>
                <a:latin typeface="Georgia"/>
              </a:rPr>
              <a:t>es</a:t>
            </a:r>
            <a:r>
              <a:rPr lang="en-GB" sz="1700" b="1" dirty="0" smtClean="0">
                <a:solidFill>
                  <a:prstClr val="white"/>
                </a:solidFill>
                <a:latin typeface="Georgia"/>
              </a:rPr>
              <a:t> a virtuous circle of students exploring, experiencing and thinking about their futures – clarifying, confirming, enabling their transitions.</a:t>
            </a:r>
            <a:endParaRPr kumimoji="0" lang="en-GB" sz="1700" b="1" i="0" u="none" strike="noStrike" kern="1200" cap="none" spc="0" normalizeH="0" baseline="0" noProof="0" dirty="0">
              <a:ln>
                <a:noFill/>
              </a:ln>
              <a:solidFill>
                <a:prstClr val="white"/>
              </a:solidFill>
              <a:effectLst/>
              <a:uLnTx/>
              <a:uFillTx/>
              <a:latin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Georgia"/>
              <a:ea typeface="+mn-ea"/>
              <a:cs typeface="+mn-cs"/>
            </a:endParaRPr>
          </a:p>
        </p:txBody>
      </p:sp>
      <p:pic>
        <p:nvPicPr>
          <p:cNvPr id="6" name="Picture 5"/>
          <p:cNvPicPr>
            <a:picLocks noChangeAspect="1"/>
          </p:cNvPicPr>
          <p:nvPr/>
        </p:nvPicPr>
        <p:blipFill>
          <a:blip r:embed="rId2"/>
          <a:stretch>
            <a:fillRect/>
          </a:stretch>
        </p:blipFill>
        <p:spPr>
          <a:xfrm>
            <a:off x="7375434" y="2094271"/>
            <a:ext cx="3704279" cy="3913392"/>
          </a:xfrm>
          <a:prstGeom prst="rect">
            <a:avLst/>
          </a:prstGeom>
        </p:spPr>
      </p:pic>
    </p:spTree>
    <p:extLst>
      <p:ext uri="{BB962C8B-B14F-4D97-AF65-F5344CB8AC3E}">
        <p14:creationId xmlns:p14="http://schemas.microsoft.com/office/powerpoint/2010/main" val="1225829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relation between guidance activities, workplace experiences and more mature career thinking</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86296329"/>
              </p:ext>
            </p:extLst>
          </p:nvPr>
        </p:nvGraphicFramePr>
        <p:xfrm>
          <a:off x="-2" y="1297859"/>
          <a:ext cx="12192000" cy="5085298"/>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1964945903"/>
                    </a:ext>
                  </a:extLst>
                </a:gridCol>
                <a:gridCol w="2438400">
                  <a:extLst>
                    <a:ext uri="{9D8B030D-6E8A-4147-A177-3AD203B41FA5}">
                      <a16:colId xmlns:a16="http://schemas.microsoft.com/office/drawing/2014/main" val="2303678645"/>
                    </a:ext>
                  </a:extLst>
                </a:gridCol>
                <a:gridCol w="2438400">
                  <a:extLst>
                    <a:ext uri="{9D8B030D-6E8A-4147-A177-3AD203B41FA5}">
                      <a16:colId xmlns:a16="http://schemas.microsoft.com/office/drawing/2014/main" val="2987969927"/>
                    </a:ext>
                  </a:extLst>
                </a:gridCol>
                <a:gridCol w="2438400">
                  <a:extLst>
                    <a:ext uri="{9D8B030D-6E8A-4147-A177-3AD203B41FA5}">
                      <a16:colId xmlns:a16="http://schemas.microsoft.com/office/drawing/2014/main" val="3908091855"/>
                    </a:ext>
                  </a:extLst>
                </a:gridCol>
                <a:gridCol w="2438400">
                  <a:extLst>
                    <a:ext uri="{9D8B030D-6E8A-4147-A177-3AD203B41FA5}">
                      <a16:colId xmlns:a16="http://schemas.microsoft.com/office/drawing/2014/main" val="1408268373"/>
                    </a:ext>
                  </a:extLst>
                </a:gridCol>
              </a:tblGrid>
              <a:tr h="942369">
                <a:tc>
                  <a:txBody>
                    <a:bodyPr/>
                    <a:lstStyle/>
                    <a:p>
                      <a:r>
                        <a:rPr lang="en-GB" dirty="0" smtClean="0"/>
                        <a:t>Activity/</a:t>
                      </a:r>
                    </a:p>
                    <a:p>
                      <a:r>
                        <a:rPr lang="en-GB" dirty="0" smtClean="0"/>
                        <a:t>experience</a:t>
                      </a:r>
                      <a:endParaRPr lang="en-GB" dirty="0"/>
                    </a:p>
                  </a:txBody>
                  <a:tcPr/>
                </a:tc>
                <a:tc>
                  <a:txBody>
                    <a:bodyPr/>
                    <a:lstStyle/>
                    <a:p>
                      <a:r>
                        <a:rPr lang="en-GB" dirty="0" smtClean="0"/>
                        <a:t>Career certainty</a:t>
                      </a:r>
                      <a:endParaRPr lang="en-GB" dirty="0"/>
                    </a:p>
                  </a:txBody>
                  <a:tcPr/>
                </a:tc>
                <a:tc>
                  <a:txBody>
                    <a:bodyPr/>
                    <a:lstStyle/>
                    <a:p>
                      <a:r>
                        <a:rPr lang="en-GB" dirty="0" smtClean="0"/>
                        <a:t>Career ambition</a:t>
                      </a:r>
                      <a:endParaRPr lang="en-GB" dirty="0"/>
                    </a:p>
                  </a:txBody>
                  <a:tcPr/>
                </a:tc>
                <a:tc>
                  <a:txBody>
                    <a:bodyPr/>
                    <a:lstStyle/>
                    <a:p>
                      <a:r>
                        <a:rPr lang="en-GB" dirty="0" smtClean="0"/>
                        <a:t>Career</a:t>
                      </a:r>
                      <a:r>
                        <a:rPr lang="en-GB" baseline="0" dirty="0" smtClean="0"/>
                        <a:t> alignment</a:t>
                      </a:r>
                      <a:endParaRPr lang="en-GB" dirty="0"/>
                    </a:p>
                  </a:txBody>
                  <a:tcPr/>
                </a:tc>
                <a:tc>
                  <a:txBody>
                    <a:bodyPr/>
                    <a:lstStyle/>
                    <a:p>
                      <a:r>
                        <a:rPr lang="en-GB" dirty="0" smtClean="0"/>
                        <a:t>Instrumental motivation</a:t>
                      </a:r>
                      <a:endParaRPr lang="en-GB" dirty="0"/>
                    </a:p>
                  </a:txBody>
                  <a:tcPr/>
                </a:tc>
                <a:extLst>
                  <a:ext uri="{0D108BD9-81ED-4DB2-BD59-A6C34878D82A}">
                    <a16:rowId xmlns:a16="http://schemas.microsoft.com/office/drawing/2014/main" val="246568894"/>
                  </a:ext>
                </a:extLst>
              </a:tr>
              <a:tr h="500407">
                <a:tc>
                  <a:txBody>
                    <a:bodyPr/>
                    <a:lstStyle/>
                    <a:p>
                      <a:r>
                        <a:rPr lang="en-GB" b="1" dirty="0" smtClean="0"/>
                        <a:t>Career</a:t>
                      </a:r>
                      <a:r>
                        <a:rPr lang="en-GB" b="1" baseline="0" dirty="0" smtClean="0"/>
                        <a:t> advisor</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tc>
                  <a:txBody>
                    <a:bodyPr/>
                    <a:lstStyle/>
                    <a:p>
                      <a:pPr algn="ctr"/>
                      <a:endParaRPr lang="en-GB" b="1" dirty="0"/>
                    </a:p>
                  </a:txBody>
                  <a:tcPr/>
                </a:tc>
                <a:tc>
                  <a:txBody>
                    <a:bodyPr/>
                    <a:lstStyle/>
                    <a:p>
                      <a:pPr algn="ctr"/>
                      <a:r>
                        <a:rPr lang="en-GB" b="1" dirty="0" smtClean="0"/>
                        <a:t>√</a:t>
                      </a:r>
                      <a:endParaRPr lang="en-GB" b="1" dirty="0"/>
                    </a:p>
                  </a:txBody>
                  <a:tcPr/>
                </a:tc>
                <a:extLst>
                  <a:ext uri="{0D108BD9-81ED-4DB2-BD59-A6C34878D82A}">
                    <a16:rowId xmlns:a16="http://schemas.microsoft.com/office/drawing/2014/main" val="4184703625"/>
                  </a:ext>
                </a:extLst>
              </a:tr>
              <a:tr h="500407">
                <a:tc>
                  <a:txBody>
                    <a:bodyPr/>
                    <a:lstStyle/>
                    <a:p>
                      <a:r>
                        <a:rPr lang="en-GB" b="1" dirty="0" smtClean="0"/>
                        <a:t>Career</a:t>
                      </a:r>
                      <a:r>
                        <a:rPr lang="en-GB" b="1" baseline="0" dirty="0" smtClean="0"/>
                        <a:t> conversation</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extLst>
                  <a:ext uri="{0D108BD9-81ED-4DB2-BD59-A6C34878D82A}">
                    <a16:rowId xmlns:a16="http://schemas.microsoft.com/office/drawing/2014/main" val="2665496144"/>
                  </a:ext>
                </a:extLst>
              </a:tr>
              <a:tr h="500407">
                <a:tc>
                  <a:txBody>
                    <a:bodyPr/>
                    <a:lstStyle/>
                    <a:p>
                      <a:r>
                        <a:rPr lang="en-GB" b="1" dirty="0" smtClean="0"/>
                        <a:t>Questionnaire</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extLst>
                  <a:ext uri="{0D108BD9-81ED-4DB2-BD59-A6C34878D82A}">
                    <a16:rowId xmlns:a16="http://schemas.microsoft.com/office/drawing/2014/main" val="514168397"/>
                  </a:ext>
                </a:extLst>
              </a:tr>
              <a:tr h="500407">
                <a:tc>
                  <a:txBody>
                    <a:bodyPr/>
                    <a:lstStyle/>
                    <a:p>
                      <a:r>
                        <a:rPr lang="en-GB" b="1" dirty="0" smtClean="0"/>
                        <a:t>Research</a:t>
                      </a:r>
                      <a:r>
                        <a:rPr lang="en-GB" b="1" baseline="0" dirty="0" smtClean="0"/>
                        <a:t> internet</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extLst>
                  <a:ext uri="{0D108BD9-81ED-4DB2-BD59-A6C34878D82A}">
                    <a16:rowId xmlns:a16="http://schemas.microsoft.com/office/drawing/2014/main" val="4121004756"/>
                  </a:ext>
                </a:extLst>
              </a:tr>
              <a:tr h="500407">
                <a:tc>
                  <a:txBody>
                    <a:bodyPr/>
                    <a:lstStyle/>
                    <a:p>
                      <a:r>
                        <a:rPr lang="en-GB" b="1" baseline="0" dirty="0" smtClean="0"/>
                        <a:t>Job fair</a:t>
                      </a:r>
                      <a:endParaRPr lang="en-GB" b="1" dirty="0"/>
                    </a:p>
                  </a:txBody>
                  <a:tcPr/>
                </a:tc>
                <a:tc>
                  <a:txBody>
                    <a:bodyPr/>
                    <a:lstStyle/>
                    <a:p>
                      <a:pPr algn="ctr"/>
                      <a:r>
                        <a:rPr lang="en-GB" b="1" dirty="0" smtClean="0"/>
                        <a:t>√</a:t>
                      </a:r>
                      <a:endParaRPr lang="en-GB" b="1" dirty="0"/>
                    </a:p>
                  </a:txBody>
                  <a:tcPr/>
                </a:tc>
                <a:tc>
                  <a:txBody>
                    <a:bodyPr/>
                    <a:lstStyle/>
                    <a:p>
                      <a:pPr algn="ctr"/>
                      <a:endParaRPr lang="en-GB" b="1" dirty="0"/>
                    </a:p>
                  </a:txBody>
                  <a:tcPr/>
                </a:tc>
                <a:tc>
                  <a:txBody>
                    <a:bodyPr/>
                    <a:lstStyle/>
                    <a:p>
                      <a:pPr algn="ctr"/>
                      <a:endParaRPr lang="en-GB" b="1" dirty="0"/>
                    </a:p>
                  </a:txBody>
                  <a:tcPr/>
                </a:tc>
                <a:tc>
                  <a:txBody>
                    <a:bodyPr/>
                    <a:lstStyle/>
                    <a:p>
                      <a:pPr algn="ctr"/>
                      <a:endParaRPr lang="en-GB" b="1" dirty="0"/>
                    </a:p>
                  </a:txBody>
                  <a:tcPr/>
                </a:tc>
                <a:extLst>
                  <a:ext uri="{0D108BD9-81ED-4DB2-BD59-A6C34878D82A}">
                    <a16:rowId xmlns:a16="http://schemas.microsoft.com/office/drawing/2014/main" val="2330732231"/>
                  </a:ext>
                </a:extLst>
              </a:tr>
              <a:tr h="500407">
                <a:tc>
                  <a:txBody>
                    <a:bodyPr/>
                    <a:lstStyle/>
                    <a:p>
                      <a:r>
                        <a:rPr lang="en-GB" b="1" dirty="0" smtClean="0"/>
                        <a:t>Workplace visit</a:t>
                      </a:r>
                      <a:endParaRPr lang="en-GB" b="1" dirty="0"/>
                    </a:p>
                  </a:txBody>
                  <a:tcPr/>
                </a:tc>
                <a:tc>
                  <a:txBody>
                    <a:bodyPr/>
                    <a:lstStyle/>
                    <a:p>
                      <a:pPr algn="ctr"/>
                      <a:r>
                        <a:rPr lang="en-GB" b="1" dirty="0" smtClean="0"/>
                        <a:t>√</a:t>
                      </a:r>
                      <a:endParaRPr lang="en-GB" b="1" dirty="0"/>
                    </a:p>
                  </a:txBody>
                  <a:tcPr/>
                </a:tc>
                <a:tc>
                  <a:txBody>
                    <a:bodyPr/>
                    <a:lstStyle/>
                    <a:p>
                      <a:pPr algn="ctr"/>
                      <a:endParaRPr lang="en-GB" b="1" dirty="0"/>
                    </a:p>
                  </a:txBody>
                  <a:tcPr/>
                </a:tc>
                <a:tc>
                  <a:txBody>
                    <a:bodyPr/>
                    <a:lstStyle/>
                    <a:p>
                      <a:pPr algn="ctr"/>
                      <a:r>
                        <a:rPr lang="en-GB" b="1" dirty="0" smtClean="0"/>
                        <a:t>√</a:t>
                      </a:r>
                      <a:endParaRPr lang="en-GB" b="1" dirty="0"/>
                    </a:p>
                  </a:txBody>
                  <a:tcPr/>
                </a:tc>
                <a:tc>
                  <a:txBody>
                    <a:bodyPr/>
                    <a:lstStyle/>
                    <a:p>
                      <a:pPr algn="ctr"/>
                      <a:endParaRPr lang="en-GB" b="1" dirty="0"/>
                    </a:p>
                  </a:txBody>
                  <a:tcPr/>
                </a:tc>
                <a:extLst>
                  <a:ext uri="{0D108BD9-81ED-4DB2-BD59-A6C34878D82A}">
                    <a16:rowId xmlns:a16="http://schemas.microsoft.com/office/drawing/2014/main" val="44509189"/>
                  </a:ext>
                </a:extLst>
              </a:tr>
              <a:tr h="500407">
                <a:tc>
                  <a:txBody>
                    <a:bodyPr/>
                    <a:lstStyle/>
                    <a:p>
                      <a:r>
                        <a:rPr lang="en-GB" b="1" dirty="0" smtClean="0"/>
                        <a:t>Volunteering</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tc>
                  <a:txBody>
                    <a:bodyPr/>
                    <a:lstStyle/>
                    <a:p>
                      <a:pPr algn="ctr"/>
                      <a:r>
                        <a:rPr lang="en-GB" b="1" dirty="0" smtClean="0"/>
                        <a:t>√</a:t>
                      </a:r>
                      <a:endParaRPr lang="en-GB" b="1" dirty="0"/>
                    </a:p>
                  </a:txBody>
                  <a:tcPr/>
                </a:tc>
                <a:tc>
                  <a:txBody>
                    <a:bodyPr/>
                    <a:lstStyle/>
                    <a:p>
                      <a:pPr algn="ctr"/>
                      <a:endParaRPr lang="en-GB" b="1" dirty="0"/>
                    </a:p>
                  </a:txBody>
                  <a:tcPr/>
                </a:tc>
                <a:extLst>
                  <a:ext uri="{0D108BD9-81ED-4DB2-BD59-A6C34878D82A}">
                    <a16:rowId xmlns:a16="http://schemas.microsoft.com/office/drawing/2014/main" val="3145372323"/>
                  </a:ext>
                </a:extLst>
              </a:tr>
              <a:tr h="500407">
                <a:tc>
                  <a:txBody>
                    <a:bodyPr/>
                    <a:lstStyle/>
                    <a:p>
                      <a:r>
                        <a:rPr lang="en-GB" b="1" dirty="0" smtClean="0"/>
                        <a:t>Part-time</a:t>
                      </a:r>
                      <a:r>
                        <a:rPr lang="en-GB" b="1" baseline="0" dirty="0" smtClean="0"/>
                        <a:t> working</a:t>
                      </a:r>
                      <a:endParaRPr lang="en-GB" b="1" dirty="0"/>
                    </a:p>
                  </a:txBody>
                  <a:tcPr/>
                </a:tc>
                <a:tc>
                  <a:txBody>
                    <a:bodyPr/>
                    <a:lstStyle/>
                    <a:p>
                      <a:pPr algn="ctr"/>
                      <a:r>
                        <a:rPr lang="en-GB" b="1" dirty="0" smtClean="0"/>
                        <a:t>√</a:t>
                      </a:r>
                      <a:endParaRPr lang="en-GB" b="1" dirty="0"/>
                    </a:p>
                  </a:txBody>
                  <a:tcPr/>
                </a:tc>
                <a:tc>
                  <a:txBody>
                    <a:bodyPr/>
                    <a:lstStyle/>
                    <a:p>
                      <a:pPr algn="ctr"/>
                      <a:endParaRPr lang="en-GB" b="1" dirty="0"/>
                    </a:p>
                  </a:txBody>
                  <a:tcPr/>
                </a:tc>
                <a:tc>
                  <a:txBody>
                    <a:bodyPr/>
                    <a:lstStyle/>
                    <a:p>
                      <a:pPr algn="ctr"/>
                      <a:endParaRPr lang="en-GB" b="1" dirty="0"/>
                    </a:p>
                  </a:txBody>
                  <a:tcPr/>
                </a:tc>
                <a:tc>
                  <a:txBody>
                    <a:bodyPr/>
                    <a:lstStyle/>
                    <a:p>
                      <a:pPr algn="ctr"/>
                      <a:endParaRPr lang="en-GB" b="1" dirty="0"/>
                    </a:p>
                  </a:txBody>
                  <a:tcPr/>
                </a:tc>
                <a:extLst>
                  <a:ext uri="{0D108BD9-81ED-4DB2-BD59-A6C34878D82A}">
                    <a16:rowId xmlns:a16="http://schemas.microsoft.com/office/drawing/2014/main" val="547173600"/>
                  </a:ext>
                </a:extLst>
              </a:tr>
            </a:tbl>
          </a:graphicData>
        </a:graphic>
      </p:graphicFrame>
      <p:sp>
        <p:nvSpPr>
          <p:cNvPr id="6" name="TextBox 5"/>
          <p:cNvSpPr txBox="1"/>
          <p:nvPr/>
        </p:nvSpPr>
        <p:spPr>
          <a:xfrm>
            <a:off x="462116" y="6371303"/>
            <a:ext cx="1040252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Georgia"/>
                <a:ea typeface="+mn-ea"/>
                <a:cs typeface="+mn-cs"/>
              </a:rPr>
              <a:t>Statistically significant relationships (up to 10%).  </a:t>
            </a:r>
            <a:endParaRPr kumimoji="0" lang="en-GB" sz="1800" b="0" i="0" u="none" strike="noStrike" kern="1200" cap="none" spc="0" normalizeH="0" baseline="0" noProof="0" dirty="0">
              <a:ln>
                <a:noFill/>
              </a:ln>
              <a:solidFill>
                <a:prstClr val="white"/>
              </a:solidFill>
              <a:effectLst/>
              <a:uLnTx/>
              <a:uFillTx/>
              <a:latin typeface="Georgia"/>
              <a:ea typeface="+mn-ea"/>
              <a:cs typeface="+mn-cs"/>
            </a:endParaRPr>
          </a:p>
        </p:txBody>
      </p:sp>
    </p:spTree>
    <p:extLst>
      <p:ext uri="{BB962C8B-B14F-4D97-AF65-F5344CB8AC3E}">
        <p14:creationId xmlns:p14="http://schemas.microsoft.com/office/powerpoint/2010/main" val="1337721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Career conversations and career thinking</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32218487"/>
              </p:ext>
            </p:extLst>
          </p:nvPr>
        </p:nvGraphicFramePr>
        <p:xfrm>
          <a:off x="0" y="1337187"/>
          <a:ext cx="12192000" cy="55208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7682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1</a:t>
            </a:r>
            <a:endParaRPr lang="en-GB"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GB" dirty="0" smtClean="0"/>
              <a:t>New evidence from multiple countries shows that </a:t>
            </a:r>
            <a:r>
              <a:rPr lang="en-GB" dirty="0"/>
              <a:t>g</a:t>
            </a:r>
            <a:r>
              <a:rPr lang="en-GB" dirty="0" smtClean="0"/>
              <a:t>uidance </a:t>
            </a:r>
            <a:r>
              <a:rPr lang="en-GB" dirty="0"/>
              <a:t>has a central role to play in enabling better employment outcomes for youth. Substantial </a:t>
            </a:r>
            <a:r>
              <a:rPr lang="en-GB" dirty="0" smtClean="0"/>
              <a:t>new evidence underpins 11 confirmed indicators of teenage career readiness.</a:t>
            </a:r>
          </a:p>
          <a:p>
            <a:pPr marL="514350" indent="-514350">
              <a:buAutoNum type="arabicPeriod"/>
            </a:pPr>
            <a:r>
              <a:rPr lang="en-GB" dirty="0" smtClean="0"/>
              <a:t>PISA 2018 tells us that too few students are ‘career ready.’</a:t>
            </a:r>
          </a:p>
          <a:p>
            <a:pPr marL="514350" indent="-514350">
              <a:buAutoNum type="arabicPeriod"/>
            </a:pPr>
            <a:r>
              <a:rPr lang="en-GB" dirty="0" smtClean="0"/>
              <a:t>Because teenage attitudes about work are so important to outcomes, and because they need time to develop, career guidance should begin well before the age of 15 – and continue after the age of 15. </a:t>
            </a:r>
          </a:p>
          <a:p>
            <a:pPr marL="514350" indent="-514350">
              <a:buAutoNum type="arabicPeriod"/>
            </a:pPr>
            <a:r>
              <a:rPr lang="en-GB" dirty="0" smtClean="0"/>
              <a:t>Students from a young age should extensively explore the world of work through their schools with rich episodes of employer engagement.</a:t>
            </a:r>
            <a:endParaRPr lang="en-GB" dirty="0"/>
          </a:p>
        </p:txBody>
      </p:sp>
    </p:spTree>
    <p:extLst>
      <p:ext uri="{BB962C8B-B14F-4D97-AF65-F5344CB8AC3E}">
        <p14:creationId xmlns:p14="http://schemas.microsoft.com/office/powerpoint/2010/main" val="3787942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2</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5. Students should gain first-hand experiences of the working word, including through volunteering and part-time work.</a:t>
            </a:r>
          </a:p>
          <a:p>
            <a:pPr marL="0" indent="0">
              <a:buNone/>
            </a:pPr>
            <a:r>
              <a:rPr lang="en-GB" dirty="0" smtClean="0"/>
              <a:t>6. Effective systems will encourage, enable and require students to think critically and continually about their futures in work.</a:t>
            </a:r>
          </a:p>
          <a:p>
            <a:pPr marL="0" indent="0">
              <a:buNone/>
            </a:pPr>
            <a:r>
              <a:rPr lang="en-GB" dirty="0" smtClean="0"/>
              <a:t>7. More research is required. Data on indicators is missing in some countries and questionnaires vary in level of detail,  especially on the quality of more effective provision.  </a:t>
            </a:r>
          </a:p>
          <a:p>
            <a:pPr marL="0" indent="0">
              <a:buNone/>
            </a:pPr>
            <a:endParaRPr lang="en-GB" dirty="0"/>
          </a:p>
        </p:txBody>
      </p:sp>
    </p:spTree>
    <p:extLst>
      <p:ext uri="{BB962C8B-B14F-4D97-AF65-F5344CB8AC3E}">
        <p14:creationId xmlns:p14="http://schemas.microsoft.com/office/powerpoint/2010/main" val="2149990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Fourteen questions</a:t>
            </a:r>
            <a:r>
              <a:rPr lang="en-GB" dirty="0"/>
              <a:t> </a:t>
            </a:r>
            <a:r>
              <a:rPr lang="en-GB" dirty="0" smtClean="0"/>
              <a:t>for schools</a:t>
            </a:r>
            <a:endParaRPr lang="en-GB" dirty="0"/>
          </a:p>
        </p:txBody>
      </p:sp>
      <p:sp>
        <p:nvSpPr>
          <p:cNvPr id="3" name="Content Placeholder 2"/>
          <p:cNvSpPr>
            <a:spLocks noGrp="1"/>
          </p:cNvSpPr>
          <p:nvPr>
            <p:ph idx="1"/>
          </p:nvPr>
        </p:nvSpPr>
        <p:spPr>
          <a:xfrm>
            <a:off x="0" y="1600201"/>
            <a:ext cx="12192000" cy="5105399"/>
          </a:xfrm>
        </p:spPr>
        <p:txBody>
          <a:bodyPr>
            <a:normAutofit fontScale="25000" lnSpcReduction="20000"/>
          </a:bodyPr>
          <a:lstStyle/>
          <a:p>
            <a:pPr marL="0" indent="0">
              <a:lnSpc>
                <a:spcPct val="120000"/>
              </a:lnSpc>
              <a:buNone/>
            </a:pPr>
            <a:r>
              <a:rPr lang="en-GB" sz="6400" b="1" dirty="0"/>
              <a:t>1 Does your school help all students through secondary education to engage regularly with people in work through career fairs and especially career talks? </a:t>
            </a:r>
            <a:endParaRPr lang="en-GB" sz="6400" b="1" dirty="0" smtClean="0"/>
          </a:p>
          <a:p>
            <a:pPr marL="0" indent="0">
              <a:lnSpc>
                <a:spcPct val="120000"/>
              </a:lnSpc>
              <a:buNone/>
            </a:pPr>
            <a:endParaRPr lang="en-GB" sz="6400" b="1" dirty="0"/>
          </a:p>
          <a:p>
            <a:pPr marL="0" indent="0">
              <a:lnSpc>
                <a:spcPct val="120000"/>
              </a:lnSpc>
              <a:buNone/>
            </a:pPr>
            <a:r>
              <a:rPr lang="en-GB" sz="6400" b="1" dirty="0"/>
              <a:t>2 Does your school have a programme of workplace visits and/or job shadowing which enables all students to critically investigate workplaces for themselves? </a:t>
            </a:r>
          </a:p>
          <a:p>
            <a:pPr marL="0" indent="0">
              <a:lnSpc>
                <a:spcPct val="120000"/>
              </a:lnSpc>
              <a:buNone/>
            </a:pPr>
            <a:endParaRPr lang="en-GB" sz="6400" b="1" dirty="0" smtClean="0"/>
          </a:p>
          <a:p>
            <a:pPr marL="0" indent="0">
              <a:lnSpc>
                <a:spcPct val="120000"/>
              </a:lnSpc>
              <a:buNone/>
            </a:pPr>
            <a:r>
              <a:rPr lang="en-GB" sz="6400" b="1" dirty="0" smtClean="0"/>
              <a:t>3 </a:t>
            </a:r>
            <a:r>
              <a:rPr lang="en-GB" sz="6400" b="1" dirty="0"/>
              <a:t>Does your school teach students how to apply for a job, including interview practice? </a:t>
            </a:r>
          </a:p>
          <a:p>
            <a:pPr marL="0" indent="0">
              <a:lnSpc>
                <a:spcPct val="120000"/>
              </a:lnSpc>
              <a:buNone/>
            </a:pPr>
            <a:endParaRPr lang="en-GB" sz="6400" b="1" dirty="0" smtClean="0"/>
          </a:p>
          <a:p>
            <a:pPr marL="0" indent="0">
              <a:lnSpc>
                <a:spcPct val="120000"/>
              </a:lnSpc>
              <a:buNone/>
            </a:pPr>
            <a:r>
              <a:rPr lang="en-GB" sz="6400" b="1" dirty="0" smtClean="0"/>
              <a:t>4 </a:t>
            </a:r>
            <a:r>
              <a:rPr lang="en-GB" sz="6400" b="1" dirty="0"/>
              <a:t>Does your school help students to reflect on their existing and planned education and training choices in light of what they are learning about their career ambitions and the requirements of desired employment?</a:t>
            </a:r>
          </a:p>
          <a:p>
            <a:pPr marL="0" indent="0">
              <a:lnSpc>
                <a:spcPct val="120000"/>
              </a:lnSpc>
              <a:buNone/>
            </a:pPr>
            <a:endParaRPr lang="en-GB" sz="6400" b="1" dirty="0" smtClean="0"/>
          </a:p>
          <a:p>
            <a:pPr marL="0" indent="0">
              <a:lnSpc>
                <a:spcPct val="120000"/>
              </a:lnSpc>
              <a:buNone/>
            </a:pPr>
            <a:r>
              <a:rPr lang="en-GB" sz="6400" b="1" dirty="0" smtClean="0"/>
              <a:t>5 </a:t>
            </a:r>
            <a:r>
              <a:rPr lang="en-GB" sz="6400" b="1" dirty="0"/>
              <a:t>Does your school know if students are engaging in career conversations about their career plans? </a:t>
            </a:r>
          </a:p>
          <a:p>
            <a:pPr marL="0" indent="0">
              <a:lnSpc>
                <a:spcPct val="120000"/>
              </a:lnSpc>
              <a:buNone/>
            </a:pPr>
            <a:endParaRPr lang="en-GB" sz="6400" b="1" dirty="0" smtClean="0"/>
          </a:p>
          <a:p>
            <a:pPr marL="0" indent="0">
              <a:lnSpc>
                <a:spcPct val="120000"/>
              </a:lnSpc>
              <a:buNone/>
            </a:pPr>
            <a:r>
              <a:rPr lang="en-GB" sz="6400" b="1" dirty="0" smtClean="0"/>
              <a:t>6 </a:t>
            </a:r>
            <a:r>
              <a:rPr lang="en-GB" sz="6400" b="1" dirty="0"/>
              <a:t>Does your school have a policy to encourage and enable a culture of career conversations?</a:t>
            </a:r>
          </a:p>
          <a:p>
            <a:pPr marL="0" indent="0">
              <a:lnSpc>
                <a:spcPct val="120000"/>
              </a:lnSpc>
              <a:buNone/>
            </a:pPr>
            <a:endParaRPr lang="en-GB" sz="6400" b="1" dirty="0" smtClean="0"/>
          </a:p>
          <a:p>
            <a:pPr marL="0" indent="0">
              <a:lnSpc>
                <a:spcPct val="120000"/>
              </a:lnSpc>
              <a:buNone/>
            </a:pPr>
            <a:r>
              <a:rPr lang="en-GB" sz="6400" b="1" dirty="0" smtClean="0"/>
              <a:t>7 </a:t>
            </a:r>
            <a:r>
              <a:rPr lang="en-GB" sz="6400" b="1" dirty="0"/>
              <a:t>Does your school have confidence that all students will have first-hand experience of work before leaving secondary education?</a:t>
            </a:r>
          </a:p>
          <a:p>
            <a:pPr marL="0" indent="0">
              <a:buNone/>
            </a:pPr>
            <a:endParaRPr lang="en-GB" dirty="0"/>
          </a:p>
        </p:txBody>
      </p:sp>
    </p:spTree>
    <p:extLst>
      <p:ext uri="{BB962C8B-B14F-4D97-AF65-F5344CB8AC3E}">
        <p14:creationId xmlns:p14="http://schemas.microsoft.com/office/powerpoint/2010/main" val="4123866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Fourteen questions</a:t>
            </a:r>
            <a:r>
              <a:rPr lang="en-GB" dirty="0"/>
              <a:t> </a:t>
            </a:r>
            <a:r>
              <a:rPr lang="en-GB" dirty="0" smtClean="0"/>
              <a:t>for schools</a:t>
            </a:r>
            <a:endParaRPr lang="en-GB" dirty="0"/>
          </a:p>
        </p:txBody>
      </p:sp>
      <p:sp>
        <p:nvSpPr>
          <p:cNvPr id="3" name="Content Placeholder 2"/>
          <p:cNvSpPr>
            <a:spLocks noGrp="1"/>
          </p:cNvSpPr>
          <p:nvPr>
            <p:ph idx="1"/>
          </p:nvPr>
        </p:nvSpPr>
        <p:spPr>
          <a:xfrm>
            <a:off x="0" y="1600201"/>
            <a:ext cx="12192000" cy="5105399"/>
          </a:xfrm>
        </p:spPr>
        <p:txBody>
          <a:bodyPr>
            <a:normAutofit fontScale="40000" lnSpcReduction="20000"/>
          </a:bodyPr>
          <a:lstStyle/>
          <a:p>
            <a:pPr marL="0" indent="0">
              <a:lnSpc>
                <a:spcPct val="120000"/>
              </a:lnSpc>
              <a:buNone/>
            </a:pPr>
            <a:r>
              <a:rPr lang="en-GB" sz="4000" b="1" dirty="0"/>
              <a:t>8 Does your school give all students the opportunity to experience work of interest for themselves on two or more occasions?  </a:t>
            </a:r>
            <a:endParaRPr lang="en-GB" sz="4000" b="1" dirty="0" smtClean="0"/>
          </a:p>
          <a:p>
            <a:pPr marL="0" indent="0">
              <a:lnSpc>
                <a:spcPct val="120000"/>
              </a:lnSpc>
              <a:buNone/>
            </a:pPr>
            <a:endParaRPr lang="en-GB" sz="4000" b="1" dirty="0"/>
          </a:p>
          <a:p>
            <a:pPr marL="0" indent="0">
              <a:lnSpc>
                <a:spcPct val="120000"/>
              </a:lnSpc>
              <a:buNone/>
            </a:pPr>
            <a:r>
              <a:rPr lang="en-GB" sz="4000" b="1" dirty="0"/>
              <a:t>9 Does your school help students to prepare </a:t>
            </a:r>
            <a:r>
              <a:rPr lang="en-GB" sz="4000" b="1" dirty="0" smtClean="0"/>
              <a:t>for, </a:t>
            </a:r>
            <a:r>
              <a:rPr lang="en-GB" sz="4000" b="1" dirty="0"/>
              <a:t>and reflect </a:t>
            </a:r>
            <a:r>
              <a:rPr lang="en-GB" sz="4000" b="1" dirty="0" smtClean="0"/>
              <a:t>on, their first-hand </a:t>
            </a:r>
            <a:r>
              <a:rPr lang="en-GB" sz="4000" b="1" dirty="0"/>
              <a:t>experiences of work?</a:t>
            </a:r>
          </a:p>
          <a:p>
            <a:pPr marL="0" indent="0">
              <a:lnSpc>
                <a:spcPct val="120000"/>
              </a:lnSpc>
              <a:buNone/>
            </a:pPr>
            <a:endParaRPr lang="en-GB" sz="4000" b="1" dirty="0" smtClean="0"/>
          </a:p>
          <a:p>
            <a:pPr marL="0" indent="0">
              <a:lnSpc>
                <a:spcPct val="120000"/>
              </a:lnSpc>
              <a:buNone/>
            </a:pPr>
            <a:r>
              <a:rPr lang="en-GB" sz="4000" b="1" dirty="0" smtClean="0"/>
              <a:t>10 </a:t>
            </a:r>
            <a:r>
              <a:rPr lang="en-GB" sz="4000" b="1" dirty="0"/>
              <a:t>Does your school know what the occupational expectations of </a:t>
            </a:r>
            <a:r>
              <a:rPr lang="en-GB" sz="4000" b="1" dirty="0" smtClean="0"/>
              <a:t>your </a:t>
            </a:r>
            <a:r>
              <a:rPr lang="en-GB" sz="4000" b="1" dirty="0"/>
              <a:t>students are?</a:t>
            </a:r>
          </a:p>
          <a:p>
            <a:pPr marL="0" indent="0">
              <a:lnSpc>
                <a:spcPct val="120000"/>
              </a:lnSpc>
              <a:buNone/>
            </a:pPr>
            <a:endParaRPr lang="en-GB" sz="4000" b="1" dirty="0" smtClean="0"/>
          </a:p>
          <a:p>
            <a:pPr marL="0" indent="0">
              <a:lnSpc>
                <a:spcPct val="120000"/>
              </a:lnSpc>
              <a:buNone/>
            </a:pPr>
            <a:r>
              <a:rPr lang="en-GB" sz="4000" b="1" dirty="0" smtClean="0"/>
              <a:t>11 </a:t>
            </a:r>
            <a:r>
              <a:rPr lang="en-GB" sz="4000" b="1" dirty="0"/>
              <a:t>If students are uncertain, does your school they have a process for investigating what is behind the </a:t>
            </a:r>
            <a:r>
              <a:rPr lang="en-GB" sz="4000" b="1" dirty="0" smtClean="0"/>
              <a:t>uncertainty</a:t>
            </a:r>
            <a:r>
              <a:rPr lang="en-GB" sz="4000" b="1" dirty="0"/>
              <a:t>?</a:t>
            </a:r>
          </a:p>
          <a:p>
            <a:pPr marL="0" indent="0">
              <a:lnSpc>
                <a:spcPct val="120000"/>
              </a:lnSpc>
              <a:buNone/>
            </a:pPr>
            <a:endParaRPr lang="en-GB" sz="4000" b="1" dirty="0" smtClean="0"/>
          </a:p>
          <a:p>
            <a:pPr marL="0" indent="0">
              <a:lnSpc>
                <a:spcPct val="120000"/>
              </a:lnSpc>
              <a:buNone/>
            </a:pPr>
            <a:r>
              <a:rPr lang="en-GB" sz="4000" b="1" dirty="0" smtClean="0"/>
              <a:t>12 </a:t>
            </a:r>
            <a:r>
              <a:rPr lang="en-GB" sz="4000" b="1" dirty="0"/>
              <a:t>Does your school know how ambitious </a:t>
            </a:r>
            <a:r>
              <a:rPr lang="en-GB" sz="4000" b="1" dirty="0" smtClean="0"/>
              <a:t>your students </a:t>
            </a:r>
            <a:r>
              <a:rPr lang="en-GB" sz="4000" b="1" dirty="0"/>
              <a:t>are and have policies in place to encourage and enable high ambitions? </a:t>
            </a:r>
          </a:p>
          <a:p>
            <a:pPr marL="0" indent="0">
              <a:lnSpc>
                <a:spcPct val="120000"/>
              </a:lnSpc>
              <a:buNone/>
            </a:pPr>
            <a:endParaRPr lang="en-GB" sz="4000" b="1" dirty="0" smtClean="0"/>
          </a:p>
          <a:p>
            <a:pPr marL="0" indent="0">
              <a:lnSpc>
                <a:spcPct val="120000"/>
              </a:lnSpc>
              <a:buNone/>
            </a:pPr>
            <a:r>
              <a:rPr lang="en-GB" sz="4000" b="1" dirty="0" smtClean="0"/>
              <a:t>13 </a:t>
            </a:r>
            <a:r>
              <a:rPr lang="en-GB" sz="4000" b="1" dirty="0"/>
              <a:t>Does your school know if </a:t>
            </a:r>
            <a:r>
              <a:rPr lang="en-GB" sz="4000" b="1" dirty="0" smtClean="0"/>
              <a:t>your </a:t>
            </a:r>
            <a:r>
              <a:rPr lang="en-GB" sz="4000" b="1" dirty="0"/>
              <a:t>students’ occupational and educational plans are aligned?</a:t>
            </a:r>
          </a:p>
          <a:p>
            <a:pPr marL="0" indent="0">
              <a:lnSpc>
                <a:spcPct val="120000"/>
              </a:lnSpc>
              <a:buNone/>
            </a:pPr>
            <a:endParaRPr lang="en-GB" sz="4000" b="1" dirty="0" smtClean="0"/>
          </a:p>
          <a:p>
            <a:pPr marL="0" indent="0">
              <a:lnSpc>
                <a:spcPct val="120000"/>
              </a:lnSpc>
              <a:buNone/>
            </a:pPr>
            <a:r>
              <a:rPr lang="en-GB" sz="4000" b="1" dirty="0" smtClean="0"/>
              <a:t>14 </a:t>
            </a:r>
            <a:r>
              <a:rPr lang="en-GB" sz="4000" b="1" dirty="0"/>
              <a:t>Does your school know if students are able to see a clear relationship between </a:t>
            </a:r>
            <a:r>
              <a:rPr lang="en-GB" sz="4000" b="1" dirty="0" smtClean="0"/>
              <a:t>your educational </a:t>
            </a:r>
            <a:r>
              <a:rPr lang="en-GB" sz="4000" b="1" dirty="0"/>
              <a:t>experiences and later employment outcomes?</a:t>
            </a:r>
          </a:p>
          <a:p>
            <a:pPr marL="0" indent="0">
              <a:buNone/>
            </a:pPr>
            <a:endParaRPr lang="en-GB" dirty="0"/>
          </a:p>
        </p:txBody>
      </p:sp>
    </p:spTree>
    <p:extLst>
      <p:ext uri="{BB962C8B-B14F-4D97-AF65-F5344CB8AC3E}">
        <p14:creationId xmlns:p14="http://schemas.microsoft.com/office/powerpoint/2010/main" val="841284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 and keep in touch</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sz="2400" dirty="0" smtClean="0"/>
              <a:t>A continuing Career Readiness project will focus on </a:t>
            </a:r>
          </a:p>
          <a:p>
            <a:r>
              <a:rPr lang="en-GB" sz="2400" dirty="0" smtClean="0"/>
              <a:t>Identifying international practice aligned with the empirical results</a:t>
            </a:r>
          </a:p>
          <a:p>
            <a:r>
              <a:rPr lang="en-GB" sz="2400" dirty="0" smtClean="0"/>
              <a:t>Exploring the use of digital technologies in guidance, and  </a:t>
            </a:r>
          </a:p>
          <a:p>
            <a:r>
              <a:rPr lang="en-GB" sz="2400" dirty="0" smtClean="0"/>
              <a:t>Investigating how guidance can enhance access to ‘green jobs’ and address inequalities.</a:t>
            </a:r>
          </a:p>
          <a:p>
            <a:pPr marL="0" indent="0">
              <a:buNone/>
            </a:pPr>
            <a:endParaRPr lang="en-GB" sz="2400" dirty="0" smtClean="0"/>
          </a:p>
          <a:p>
            <a:pPr marL="0" indent="0">
              <a:buNone/>
            </a:pPr>
            <a:r>
              <a:rPr lang="en-GB" sz="2400" dirty="0" smtClean="0"/>
              <a:t>Let us know if you can help and what you think of the Career Readiness Indicators.</a:t>
            </a:r>
          </a:p>
          <a:p>
            <a:pPr marL="0" indent="0">
              <a:buNone/>
            </a:pPr>
            <a:endParaRPr lang="en-GB" sz="2400" dirty="0" smtClean="0"/>
          </a:p>
          <a:p>
            <a:pPr marL="0" indent="0">
              <a:buNone/>
            </a:pPr>
            <a:r>
              <a:rPr lang="en-GB" sz="2400" b="1" dirty="0"/>
              <a:t>Visit the project website</a:t>
            </a:r>
            <a:r>
              <a:rPr lang="en-GB" sz="2400" dirty="0"/>
              <a:t>: https://www.oecd.org/education/career-readiness/</a:t>
            </a:r>
          </a:p>
          <a:p>
            <a:pPr marL="0" indent="0">
              <a:buNone/>
            </a:pPr>
            <a:r>
              <a:rPr lang="en-GB" sz="2400" b="1" dirty="0" smtClean="0"/>
              <a:t>Sign up to our free monthly newsletter</a:t>
            </a:r>
            <a:r>
              <a:rPr lang="en-GB" sz="2400" dirty="0" smtClean="0"/>
              <a:t>: career.readiness@oecd.org </a:t>
            </a:r>
          </a:p>
          <a:p>
            <a:pPr marL="0" indent="0">
              <a:buNone/>
            </a:pPr>
            <a:r>
              <a:rPr lang="en-GB" sz="2400" b="1" dirty="0" smtClean="0"/>
              <a:t>Follow me on twitter</a:t>
            </a:r>
            <a:r>
              <a:rPr lang="en-GB" sz="2400" dirty="0" smtClean="0"/>
              <a:t>: @</a:t>
            </a:r>
            <a:r>
              <a:rPr lang="en-GB" sz="2400" dirty="0" err="1" smtClean="0"/>
              <a:t>AnthonyMannOECD</a:t>
            </a:r>
            <a:endParaRPr lang="en-GB" sz="2400" dirty="0"/>
          </a:p>
          <a:p>
            <a:pPr marL="0" indent="0">
              <a:buNone/>
            </a:pPr>
            <a:r>
              <a:rPr lang="en-GB" sz="2400" b="1" dirty="0" smtClean="0"/>
              <a:t>Contact me</a:t>
            </a:r>
            <a:r>
              <a:rPr lang="en-GB" sz="2400" dirty="0" smtClean="0"/>
              <a:t>: Anthony.Mann@oecd.org</a:t>
            </a:r>
          </a:p>
          <a:p>
            <a:pPr marL="0" indent="0">
              <a:buNone/>
            </a:pPr>
            <a:endParaRPr lang="en-GB" sz="2400" dirty="0"/>
          </a:p>
        </p:txBody>
      </p:sp>
    </p:spTree>
    <p:extLst>
      <p:ext uri="{BB962C8B-B14F-4D97-AF65-F5344CB8AC3E}">
        <p14:creationId xmlns:p14="http://schemas.microsoft.com/office/powerpoint/2010/main" val="719517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Youth unemployment and the Great Financial Crisis</a:t>
            </a:r>
            <a:endParaRPr lang="en-GB" dirty="0"/>
          </a:p>
        </p:txBody>
      </p:sp>
      <p:graphicFrame>
        <p:nvGraphicFramePr>
          <p:cNvPr id="4" name="Content Placeholder 3"/>
          <p:cNvGraphicFramePr>
            <a:graphicFrameLocks noGrp="1"/>
          </p:cNvGraphicFramePr>
          <p:nvPr>
            <p:ph idx="1"/>
            <p:extLst/>
          </p:nvPr>
        </p:nvGraphicFramePr>
        <p:xfrm>
          <a:off x="0" y="1376516"/>
          <a:ext cx="12192000" cy="54814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78969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 of youth to adult unemployment, 2020.</a:t>
            </a:r>
            <a:endParaRPr lang="en-GB" dirty="0"/>
          </a:p>
        </p:txBody>
      </p:sp>
      <p:graphicFrame>
        <p:nvGraphicFramePr>
          <p:cNvPr id="5" name="Content Placeholder 4"/>
          <p:cNvGraphicFramePr>
            <a:graphicFrameLocks noGrp="1"/>
          </p:cNvGraphicFramePr>
          <p:nvPr>
            <p:ph idx="1"/>
            <p:extLst/>
          </p:nvPr>
        </p:nvGraphicFramePr>
        <p:xfrm>
          <a:off x="0" y="1347020"/>
          <a:ext cx="12192000" cy="55109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0935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Career guidance and the recovery </a:t>
            </a:r>
            <a:endParaRPr lang="en-GB" dirty="0"/>
          </a:p>
        </p:txBody>
      </p:sp>
      <p:sp>
        <p:nvSpPr>
          <p:cNvPr id="3" name="Content Placeholder 2"/>
          <p:cNvSpPr>
            <a:spLocks noGrp="1"/>
          </p:cNvSpPr>
          <p:nvPr>
            <p:ph idx="1"/>
          </p:nvPr>
        </p:nvSpPr>
        <p:spPr/>
        <p:txBody>
          <a:bodyPr/>
          <a:lstStyle/>
          <a:p>
            <a:pPr marL="0" indent="0">
              <a:buNone/>
            </a:pPr>
            <a:r>
              <a:rPr lang="en-GB" dirty="0" smtClean="0"/>
              <a:t>The pandemic has seen increasing focus</a:t>
            </a:r>
          </a:p>
          <a:p>
            <a:pPr marL="0" indent="0">
              <a:buNone/>
            </a:pPr>
            <a:r>
              <a:rPr lang="en-GB" dirty="0" smtClean="0"/>
              <a:t>on career guidance as a tool to help</a:t>
            </a:r>
          </a:p>
          <a:p>
            <a:pPr marL="0" indent="0">
              <a:buNone/>
            </a:pPr>
            <a:r>
              <a:rPr lang="en-GB" dirty="0" smtClean="0"/>
              <a:t>protect young people in their transitions…</a:t>
            </a:r>
          </a:p>
          <a:p>
            <a:pPr marL="0" indent="0">
              <a:buNone/>
            </a:pPr>
            <a:endParaRPr lang="en-GB" dirty="0"/>
          </a:p>
          <a:p>
            <a:pPr marL="0" indent="0">
              <a:buNone/>
            </a:pPr>
            <a:r>
              <a:rPr lang="en-GB" dirty="0" smtClean="0"/>
              <a:t>…but understanding what works in </a:t>
            </a:r>
          </a:p>
          <a:p>
            <a:pPr marL="0" indent="0">
              <a:buNone/>
            </a:pPr>
            <a:r>
              <a:rPr lang="en-GB" dirty="0" smtClean="0"/>
              <a:t>guidance has been undermined by lack of </a:t>
            </a:r>
          </a:p>
          <a:p>
            <a:pPr marL="0" indent="0">
              <a:buNone/>
            </a:pPr>
            <a:r>
              <a:rPr lang="en-GB" dirty="0"/>
              <a:t>s</a:t>
            </a:r>
            <a:r>
              <a:rPr lang="en-GB" dirty="0" smtClean="0"/>
              <a:t>trong longitudinal evidence.</a:t>
            </a:r>
          </a:p>
          <a:p>
            <a:pPr marL="0" indent="0">
              <a:buNone/>
            </a:pPr>
            <a:endParaRPr lang="en-GB" dirty="0"/>
          </a:p>
          <a:p>
            <a:pPr marL="0" indent="0">
              <a:buNone/>
            </a:pPr>
            <a:endParaRPr lang="en-GB" dirty="0"/>
          </a:p>
        </p:txBody>
      </p:sp>
      <p:pic>
        <p:nvPicPr>
          <p:cNvPr id="4" name="Content Placeholder 3"/>
          <p:cNvPicPr>
            <a:picLocks noChangeAspect="1"/>
          </p:cNvPicPr>
          <p:nvPr/>
        </p:nvPicPr>
        <p:blipFill>
          <a:blip r:embed="rId3"/>
          <a:stretch>
            <a:fillRect/>
          </a:stretch>
        </p:blipFill>
        <p:spPr>
          <a:xfrm>
            <a:off x="8487623" y="1321164"/>
            <a:ext cx="3191577" cy="4805000"/>
          </a:xfrm>
          <a:prstGeom prst="rect">
            <a:avLst/>
          </a:prstGeom>
        </p:spPr>
      </p:pic>
    </p:spTree>
    <p:extLst>
      <p:ext uri="{BB962C8B-B14F-4D97-AF65-F5344CB8AC3E}">
        <p14:creationId xmlns:p14="http://schemas.microsoft.com/office/powerpoint/2010/main" val="325641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(1)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Review of national longitudinal datasets to identify teenage indicators of career readiness</a:t>
            </a:r>
          </a:p>
          <a:p>
            <a:r>
              <a:rPr lang="en-GB" dirty="0" smtClean="0"/>
              <a:t>Three working papers: </a:t>
            </a:r>
          </a:p>
          <a:p>
            <a:pPr lvl="1"/>
            <a:r>
              <a:rPr lang="en-GB" dirty="0" smtClean="0"/>
              <a:t>1</a:t>
            </a:r>
            <a:r>
              <a:rPr lang="en-GB" baseline="30000" dirty="0" smtClean="0"/>
              <a:t>st</a:t>
            </a:r>
            <a:r>
              <a:rPr lang="en-GB" dirty="0" smtClean="0"/>
              <a:t> </a:t>
            </a:r>
            <a:r>
              <a:rPr lang="en-GB" dirty="0"/>
              <a:t>working paper: </a:t>
            </a:r>
            <a:r>
              <a:rPr lang="en-GB" dirty="0" smtClean="0"/>
              <a:t>Review </a:t>
            </a:r>
            <a:r>
              <a:rPr lang="en-GB" dirty="0"/>
              <a:t>of existing literature, that </a:t>
            </a:r>
            <a:r>
              <a:rPr lang="en-GB" dirty="0" smtClean="0"/>
              <a:t>exists  </a:t>
            </a:r>
            <a:r>
              <a:rPr lang="en-GB" dirty="0"/>
              <a:t>mainly </a:t>
            </a:r>
            <a:r>
              <a:rPr lang="en-GB" dirty="0" smtClean="0"/>
              <a:t>in Australia</a:t>
            </a:r>
            <a:r>
              <a:rPr lang="en-GB" dirty="0"/>
              <a:t>, the United Kingdom and the United States</a:t>
            </a:r>
          </a:p>
          <a:p>
            <a:pPr lvl="1"/>
            <a:r>
              <a:rPr lang="en-GB" dirty="0"/>
              <a:t>2</a:t>
            </a:r>
            <a:r>
              <a:rPr lang="en-GB" baseline="30000" dirty="0"/>
              <a:t>nd</a:t>
            </a:r>
            <a:r>
              <a:rPr lang="en-GB" dirty="0"/>
              <a:t> working paper: </a:t>
            </a:r>
            <a:r>
              <a:rPr lang="en-GB" dirty="0" smtClean="0"/>
              <a:t>Incorporates </a:t>
            </a:r>
            <a:r>
              <a:rPr lang="en-GB" dirty="0"/>
              <a:t>new analyses of data from Australia, Denmark and Switzerland focusing on </a:t>
            </a:r>
            <a:r>
              <a:rPr lang="en-GB" i="1" dirty="0"/>
              <a:t>thinking about the future</a:t>
            </a:r>
            <a:endParaRPr lang="en-GB" dirty="0"/>
          </a:p>
          <a:p>
            <a:pPr lvl="1"/>
            <a:r>
              <a:rPr lang="en-GB" dirty="0"/>
              <a:t>3</a:t>
            </a:r>
            <a:r>
              <a:rPr lang="en-GB" baseline="30000" dirty="0"/>
              <a:t>rd</a:t>
            </a:r>
            <a:r>
              <a:rPr lang="en-GB" dirty="0"/>
              <a:t> working paper: I</a:t>
            </a:r>
            <a:r>
              <a:rPr lang="en-GB" dirty="0" smtClean="0"/>
              <a:t>ncorporates </a:t>
            </a:r>
            <a:r>
              <a:rPr lang="en-GB" dirty="0"/>
              <a:t>new analyses of data from Australia, the United Kingdom and the United States, as well as from Canada, </a:t>
            </a:r>
            <a:r>
              <a:rPr lang="en-GB" dirty="0" smtClean="0"/>
              <a:t>China, Germany</a:t>
            </a:r>
            <a:r>
              <a:rPr lang="en-GB" dirty="0"/>
              <a:t>, Korea, </a:t>
            </a:r>
            <a:r>
              <a:rPr lang="en-GB" dirty="0" smtClean="0"/>
              <a:t>and </a:t>
            </a:r>
            <a:r>
              <a:rPr lang="en-GB" dirty="0"/>
              <a:t>Uruguay.</a:t>
            </a:r>
          </a:p>
          <a:p>
            <a:endParaRPr lang="en-GB" dirty="0"/>
          </a:p>
        </p:txBody>
      </p:sp>
    </p:spTree>
    <p:extLst>
      <p:ext uri="{BB962C8B-B14F-4D97-AF65-F5344CB8AC3E}">
        <p14:creationId xmlns:p14="http://schemas.microsoft.com/office/powerpoint/2010/main" val="2627876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(2)  New longitudinal analyses</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2766532865"/>
              </p:ext>
            </p:extLst>
          </p:nvPr>
        </p:nvGraphicFramePr>
        <p:xfrm>
          <a:off x="1" y="1185918"/>
          <a:ext cx="12192000" cy="5672082"/>
        </p:xfrm>
        <a:graphic>
          <a:graphicData uri="http://schemas.openxmlformats.org/drawingml/2006/table">
            <a:tbl>
              <a:tblPr firstRow="1" bandRow="1">
                <a:tableStyleId>{5C22544A-7EE6-4342-B048-85BDC9FD1C3A}</a:tableStyleId>
              </a:tblPr>
              <a:tblGrid>
                <a:gridCol w="1132324">
                  <a:extLst>
                    <a:ext uri="{9D8B030D-6E8A-4147-A177-3AD203B41FA5}">
                      <a16:colId xmlns:a16="http://schemas.microsoft.com/office/drawing/2014/main" val="3444363734"/>
                    </a:ext>
                  </a:extLst>
                </a:gridCol>
                <a:gridCol w="1288505">
                  <a:extLst>
                    <a:ext uri="{9D8B030D-6E8A-4147-A177-3AD203B41FA5}">
                      <a16:colId xmlns:a16="http://schemas.microsoft.com/office/drawing/2014/main" val="3900527763"/>
                    </a:ext>
                  </a:extLst>
                </a:gridCol>
                <a:gridCol w="1757054">
                  <a:extLst>
                    <a:ext uri="{9D8B030D-6E8A-4147-A177-3AD203B41FA5}">
                      <a16:colId xmlns:a16="http://schemas.microsoft.com/office/drawing/2014/main" val="97469659"/>
                    </a:ext>
                  </a:extLst>
                </a:gridCol>
                <a:gridCol w="1337313">
                  <a:extLst>
                    <a:ext uri="{9D8B030D-6E8A-4147-A177-3AD203B41FA5}">
                      <a16:colId xmlns:a16="http://schemas.microsoft.com/office/drawing/2014/main" val="3453347653"/>
                    </a:ext>
                  </a:extLst>
                </a:gridCol>
                <a:gridCol w="3943609">
                  <a:extLst>
                    <a:ext uri="{9D8B030D-6E8A-4147-A177-3AD203B41FA5}">
                      <a16:colId xmlns:a16="http://schemas.microsoft.com/office/drawing/2014/main" val="2105762044"/>
                    </a:ext>
                  </a:extLst>
                </a:gridCol>
                <a:gridCol w="1405643">
                  <a:extLst>
                    <a:ext uri="{9D8B030D-6E8A-4147-A177-3AD203B41FA5}">
                      <a16:colId xmlns:a16="http://schemas.microsoft.com/office/drawing/2014/main" val="1537844881"/>
                    </a:ext>
                  </a:extLst>
                </a:gridCol>
                <a:gridCol w="1327552">
                  <a:extLst>
                    <a:ext uri="{9D8B030D-6E8A-4147-A177-3AD203B41FA5}">
                      <a16:colId xmlns:a16="http://schemas.microsoft.com/office/drawing/2014/main" val="4115799191"/>
                    </a:ext>
                  </a:extLst>
                </a:gridCol>
              </a:tblGrid>
              <a:tr h="452596">
                <a:tc>
                  <a:txBody>
                    <a:bodyPr/>
                    <a:lstStyle/>
                    <a:p>
                      <a:pPr algn="l">
                        <a:lnSpc>
                          <a:spcPct val="107000"/>
                        </a:lnSpc>
                        <a:spcAft>
                          <a:spcPts val="0"/>
                        </a:spcAft>
                      </a:pPr>
                      <a:r>
                        <a:rPr lang="en-US" sz="1100" dirty="0">
                          <a:effectLst/>
                        </a:rPr>
                        <a:t>Country </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ctr" fontAlgn="ctr">
                        <a:lnSpc>
                          <a:spcPct val="107000"/>
                        </a:lnSpc>
                        <a:spcAft>
                          <a:spcPts val="0"/>
                        </a:spcAft>
                      </a:pPr>
                      <a:r>
                        <a:rPr lang="en-US" sz="1100" kern="1200" dirty="0" smtClean="0">
                          <a:effectLst/>
                        </a:rPr>
                        <a:t>Data collection period</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effectLst/>
                        </a:rPr>
                        <a:t>Baseline data collection</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effectLst/>
                        </a:rPr>
                        <a:t>Age at baseline data collection </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effectLst/>
                        </a:rPr>
                        <a:t>Follow-up source (surveys)</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effectLst/>
                        </a:rPr>
                        <a:t>Age at last follow-up</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effectLst/>
                        </a:rPr>
                        <a:t>Sample size at last follow-up</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1650211466"/>
                  </a:ext>
                </a:extLst>
              </a:tr>
              <a:tr h="258871">
                <a:tc rowSpan="2">
                  <a:txBody>
                    <a:bodyPr/>
                    <a:lstStyle/>
                    <a:p>
                      <a:pPr algn="l">
                        <a:lnSpc>
                          <a:spcPct val="107000"/>
                        </a:lnSpc>
                        <a:spcAft>
                          <a:spcPts val="0"/>
                        </a:spcAft>
                      </a:pPr>
                      <a:r>
                        <a:rPr lang="en-US" sz="1100" b="1" dirty="0">
                          <a:solidFill>
                            <a:schemeClr val="tx2">
                              <a:lumMod val="10000"/>
                            </a:schemeClr>
                          </a:solidFill>
                          <a:effectLst/>
                        </a:rPr>
                        <a:t>Australia</a:t>
                      </a:r>
                      <a:endParaRPr lang="en-GB" sz="1100" b="1"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ctr" fontAlgn="ctr">
                        <a:lnSpc>
                          <a:spcPct val="107000"/>
                        </a:lnSpc>
                        <a:spcAft>
                          <a:spcPts val="0"/>
                        </a:spcAft>
                      </a:pPr>
                      <a:r>
                        <a:rPr lang="en-US" sz="1100" kern="1200" dirty="0">
                          <a:solidFill>
                            <a:schemeClr val="tx2">
                              <a:lumMod val="10000"/>
                            </a:schemeClr>
                          </a:solidFill>
                          <a:effectLst/>
                        </a:rPr>
                        <a:t>2010 to </a:t>
                      </a:r>
                      <a:r>
                        <a:rPr lang="en-US" sz="1100" b="1" kern="1200" dirty="0">
                          <a:solidFill>
                            <a:schemeClr val="tx2">
                              <a:lumMod val="10000"/>
                            </a:schemeClr>
                          </a:solidFill>
                          <a:effectLst/>
                        </a:rPr>
                        <a:t>2019</a:t>
                      </a:r>
                      <a:endParaRPr lang="en-GB" sz="1100" b="1" dirty="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PISA 2009</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15-16</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rowSpan="2">
                  <a:txBody>
                    <a:bodyPr/>
                    <a:lstStyle/>
                    <a:p>
                      <a:pPr algn="l">
                        <a:lnSpc>
                          <a:spcPct val="107000"/>
                        </a:lnSpc>
                        <a:spcAft>
                          <a:spcPts val="0"/>
                        </a:spcAft>
                      </a:pPr>
                      <a:r>
                        <a:rPr lang="en-US" sz="1100">
                          <a:solidFill>
                            <a:schemeClr val="tx2">
                              <a:lumMod val="10000"/>
                            </a:schemeClr>
                          </a:solidFill>
                          <a:effectLst/>
                        </a:rPr>
                        <a:t>Longitudinal Surveys of Australian Youth (LSAY)</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a:solidFill>
                            <a:schemeClr val="tx2">
                              <a:lumMod val="10000"/>
                            </a:schemeClr>
                          </a:solidFill>
                          <a:effectLst/>
                        </a:rPr>
                        <a:t>25-26</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a:solidFill>
                            <a:schemeClr val="tx2">
                              <a:lumMod val="10000"/>
                            </a:schemeClr>
                          </a:solidFill>
                          <a:effectLst/>
                        </a:rPr>
                        <a:t>2933</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3887798743"/>
                  </a:ext>
                </a:extLst>
              </a:tr>
              <a:tr h="258871">
                <a:tc vMerge="1">
                  <a:txBody>
                    <a:bodyPr/>
                    <a:lstStyle/>
                    <a:p>
                      <a:endParaRPr lang="en-GB"/>
                    </a:p>
                  </a:txBody>
                  <a:tcPr/>
                </a:tc>
                <a:tc>
                  <a:txBody>
                    <a:bodyPr/>
                    <a:lstStyle/>
                    <a:p>
                      <a:pPr algn="ctr" fontAlgn="ctr">
                        <a:lnSpc>
                          <a:spcPct val="107000"/>
                        </a:lnSpc>
                        <a:spcAft>
                          <a:spcPts val="0"/>
                        </a:spcAft>
                      </a:pPr>
                      <a:r>
                        <a:rPr lang="en-US" sz="1100" kern="1200">
                          <a:solidFill>
                            <a:schemeClr val="tx2">
                              <a:lumMod val="10000"/>
                            </a:schemeClr>
                          </a:solidFill>
                          <a:effectLst/>
                        </a:rPr>
                        <a:t>2004 to 2013</a:t>
                      </a:r>
                      <a:endParaRPr lang="en-GB" sz="110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PISA 2003</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15</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vMerge="1">
                  <a:txBody>
                    <a:bodyPr/>
                    <a:lstStyle/>
                    <a:p>
                      <a:endParaRPr lang="en-GB"/>
                    </a:p>
                  </a:txBody>
                  <a:tcPr/>
                </a:tc>
                <a:tc>
                  <a:txBody>
                    <a:bodyPr/>
                    <a:lstStyle/>
                    <a:p>
                      <a:pPr algn="l">
                        <a:lnSpc>
                          <a:spcPct val="107000"/>
                        </a:lnSpc>
                        <a:spcAft>
                          <a:spcPts val="0"/>
                        </a:spcAft>
                      </a:pPr>
                      <a:r>
                        <a:rPr lang="en-US" sz="1100">
                          <a:solidFill>
                            <a:schemeClr val="tx2">
                              <a:lumMod val="10000"/>
                            </a:schemeClr>
                          </a:solidFill>
                          <a:effectLst/>
                        </a:rPr>
                        <a:t>25</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a:solidFill>
                            <a:schemeClr val="tx2">
                              <a:lumMod val="10000"/>
                            </a:schemeClr>
                          </a:solidFill>
                          <a:effectLst/>
                        </a:rPr>
                        <a:t>3741</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3979057772"/>
                  </a:ext>
                </a:extLst>
              </a:tr>
              <a:tr h="452596">
                <a:tc>
                  <a:txBody>
                    <a:bodyPr/>
                    <a:lstStyle/>
                    <a:p>
                      <a:pPr algn="l">
                        <a:lnSpc>
                          <a:spcPct val="107000"/>
                        </a:lnSpc>
                        <a:spcAft>
                          <a:spcPts val="0"/>
                        </a:spcAft>
                      </a:pPr>
                      <a:r>
                        <a:rPr lang="en-US" sz="1100" b="1" dirty="0">
                          <a:solidFill>
                            <a:schemeClr val="tx2">
                              <a:lumMod val="10000"/>
                            </a:schemeClr>
                          </a:solidFill>
                          <a:effectLst/>
                        </a:rPr>
                        <a:t>Canada</a:t>
                      </a:r>
                      <a:endParaRPr lang="en-GB" sz="1100" b="1"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ctr" fontAlgn="ctr">
                        <a:lnSpc>
                          <a:spcPct val="107000"/>
                        </a:lnSpc>
                        <a:spcAft>
                          <a:spcPts val="0"/>
                        </a:spcAft>
                      </a:pPr>
                      <a:r>
                        <a:rPr lang="en-US" sz="1100" kern="1200" dirty="0">
                          <a:solidFill>
                            <a:schemeClr val="tx2">
                              <a:lumMod val="10000"/>
                            </a:schemeClr>
                          </a:solidFill>
                          <a:effectLst/>
                        </a:rPr>
                        <a:t>2002 to 2010</a:t>
                      </a:r>
                      <a:endParaRPr lang="en-GB" sz="1100" dirty="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YITS &amp; PISA 2000</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15</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Youth in Transition Survey-Reading Cohort (YITS) &amp; The T1 Family File (T1FF)</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a:solidFill>
                            <a:schemeClr val="tx2">
                              <a:lumMod val="10000"/>
                            </a:schemeClr>
                          </a:solidFill>
                          <a:effectLst/>
                        </a:rPr>
                        <a:t>25, 29-30</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b="0" dirty="0">
                          <a:solidFill>
                            <a:schemeClr val="tx2">
                              <a:lumMod val="10000"/>
                            </a:schemeClr>
                          </a:solidFill>
                          <a:effectLst/>
                        </a:rPr>
                        <a:t>10927</a:t>
                      </a:r>
                      <a:endParaRPr lang="en-GB" sz="1100" b="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3828839161"/>
                  </a:ext>
                </a:extLst>
              </a:tr>
              <a:tr h="968624">
                <a:tc>
                  <a:txBody>
                    <a:bodyPr/>
                    <a:lstStyle/>
                    <a:p>
                      <a:pPr algn="l">
                        <a:lnSpc>
                          <a:spcPct val="107000"/>
                        </a:lnSpc>
                        <a:spcAft>
                          <a:spcPts val="0"/>
                        </a:spcAft>
                      </a:pPr>
                      <a:r>
                        <a:rPr lang="en-US" sz="1100" b="1" dirty="0">
                          <a:solidFill>
                            <a:schemeClr val="tx2">
                              <a:lumMod val="10000"/>
                            </a:schemeClr>
                          </a:solidFill>
                          <a:effectLst/>
                        </a:rPr>
                        <a:t>China</a:t>
                      </a:r>
                      <a:endParaRPr lang="en-GB" sz="1100" b="1"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ctr" fontAlgn="ctr">
                        <a:lnSpc>
                          <a:spcPct val="107000"/>
                        </a:lnSpc>
                        <a:spcAft>
                          <a:spcPts val="0"/>
                        </a:spcAft>
                      </a:pPr>
                      <a:r>
                        <a:rPr lang="en-US" sz="1100" b="1" kern="1200" dirty="0">
                          <a:solidFill>
                            <a:schemeClr val="tx2">
                              <a:lumMod val="10000"/>
                            </a:schemeClr>
                          </a:solidFill>
                          <a:effectLst/>
                        </a:rPr>
                        <a:t>2012</a:t>
                      </a:r>
                      <a:r>
                        <a:rPr lang="en-US" sz="1100" kern="1200" dirty="0">
                          <a:solidFill>
                            <a:schemeClr val="tx2">
                              <a:lumMod val="10000"/>
                            </a:schemeClr>
                          </a:solidFill>
                          <a:effectLst/>
                        </a:rPr>
                        <a:t> to 2018</a:t>
                      </a:r>
                      <a:endParaRPr lang="en-GB" sz="1100" dirty="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CFPS 2010 (in 'Thinking about the future'); </a:t>
                      </a:r>
                      <a:r>
                        <a:rPr lang="en-US" sz="1100" dirty="0" smtClean="0">
                          <a:solidFill>
                            <a:schemeClr val="tx2">
                              <a:lumMod val="10000"/>
                            </a:schemeClr>
                          </a:solidFill>
                          <a:effectLst/>
                        </a:rPr>
                        <a:t>CFPS </a:t>
                      </a:r>
                      <a:r>
                        <a:rPr lang="en-US" sz="1100" dirty="0">
                          <a:solidFill>
                            <a:schemeClr val="tx2">
                              <a:lumMod val="10000"/>
                            </a:schemeClr>
                          </a:solidFill>
                          <a:effectLst/>
                        </a:rPr>
                        <a:t>2014 (in 'Experiencing' the future)</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10 to 15 (Thinking); </a:t>
                      </a:r>
                      <a:endParaRPr lang="en-GB" sz="1100" dirty="0">
                        <a:solidFill>
                          <a:schemeClr val="tx2">
                            <a:lumMod val="10000"/>
                          </a:schemeClr>
                        </a:solidFill>
                        <a:effectLst/>
                      </a:endParaRPr>
                    </a:p>
                    <a:p>
                      <a:pPr algn="l">
                        <a:lnSpc>
                          <a:spcPct val="107000"/>
                        </a:lnSpc>
                        <a:spcAft>
                          <a:spcPts val="0"/>
                        </a:spcAft>
                      </a:pPr>
                      <a:r>
                        <a:rPr lang="en-US" sz="1100" dirty="0" smtClean="0">
                          <a:solidFill>
                            <a:schemeClr val="tx2">
                              <a:lumMod val="10000"/>
                            </a:schemeClr>
                          </a:solidFill>
                          <a:effectLst/>
                        </a:rPr>
                        <a:t>14 </a:t>
                      </a:r>
                      <a:r>
                        <a:rPr lang="en-US" sz="1100" dirty="0">
                          <a:solidFill>
                            <a:schemeClr val="tx2">
                              <a:lumMod val="10000"/>
                            </a:schemeClr>
                          </a:solidFill>
                          <a:effectLst/>
                        </a:rPr>
                        <a:t>to 18 (Experiencing)</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China (People’s Republic of) Family Panel Studies (CFPS)</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18-23 (Thinking); </a:t>
                      </a:r>
                      <a:endParaRPr lang="en-GB" sz="1100" dirty="0">
                        <a:solidFill>
                          <a:schemeClr val="tx2">
                            <a:lumMod val="10000"/>
                          </a:schemeClr>
                        </a:solidFill>
                        <a:effectLst/>
                      </a:endParaRPr>
                    </a:p>
                    <a:p>
                      <a:pPr algn="l">
                        <a:lnSpc>
                          <a:spcPct val="107000"/>
                        </a:lnSpc>
                        <a:spcAft>
                          <a:spcPts val="0"/>
                        </a:spcAft>
                      </a:pPr>
                      <a:r>
                        <a:rPr lang="en-US" sz="1100" dirty="0" smtClean="0">
                          <a:solidFill>
                            <a:schemeClr val="tx2">
                              <a:lumMod val="10000"/>
                            </a:schemeClr>
                          </a:solidFill>
                          <a:effectLst/>
                        </a:rPr>
                        <a:t>18-22 </a:t>
                      </a:r>
                      <a:r>
                        <a:rPr lang="en-US" sz="1100" dirty="0">
                          <a:solidFill>
                            <a:schemeClr val="tx2">
                              <a:lumMod val="10000"/>
                            </a:schemeClr>
                          </a:solidFill>
                          <a:effectLst/>
                        </a:rPr>
                        <a:t>(Experiencing) </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2078 (Thinking); </a:t>
                      </a:r>
                      <a:endParaRPr lang="en-GB" sz="1100" dirty="0">
                        <a:solidFill>
                          <a:schemeClr val="tx2">
                            <a:lumMod val="10000"/>
                          </a:schemeClr>
                        </a:solidFill>
                        <a:effectLst/>
                      </a:endParaRPr>
                    </a:p>
                    <a:p>
                      <a:pPr algn="l">
                        <a:lnSpc>
                          <a:spcPct val="107000"/>
                        </a:lnSpc>
                        <a:spcAft>
                          <a:spcPts val="0"/>
                        </a:spcAft>
                      </a:pPr>
                      <a:r>
                        <a:rPr lang="en-US" sz="1100" b="1" dirty="0" smtClean="0">
                          <a:solidFill>
                            <a:schemeClr val="tx2">
                              <a:lumMod val="10000"/>
                            </a:schemeClr>
                          </a:solidFill>
                          <a:effectLst/>
                        </a:rPr>
                        <a:t>1210 </a:t>
                      </a:r>
                      <a:r>
                        <a:rPr lang="en-US" sz="1100" dirty="0">
                          <a:solidFill>
                            <a:schemeClr val="tx2">
                              <a:lumMod val="10000"/>
                            </a:schemeClr>
                          </a:solidFill>
                          <a:effectLst/>
                        </a:rPr>
                        <a:t>(Experiencing)</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1607162298"/>
                  </a:ext>
                </a:extLst>
              </a:tr>
              <a:tr h="452596">
                <a:tc>
                  <a:txBody>
                    <a:bodyPr/>
                    <a:lstStyle/>
                    <a:p>
                      <a:pPr algn="l">
                        <a:lnSpc>
                          <a:spcPct val="107000"/>
                        </a:lnSpc>
                        <a:spcAft>
                          <a:spcPts val="0"/>
                        </a:spcAft>
                      </a:pPr>
                      <a:r>
                        <a:rPr lang="en-US" sz="1100" b="1" dirty="0">
                          <a:solidFill>
                            <a:schemeClr val="tx2">
                              <a:lumMod val="10000"/>
                            </a:schemeClr>
                          </a:solidFill>
                          <a:effectLst/>
                        </a:rPr>
                        <a:t>Denmark</a:t>
                      </a:r>
                      <a:endParaRPr lang="en-GB" sz="1100" b="1"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ctr" fontAlgn="ctr">
                        <a:lnSpc>
                          <a:spcPct val="107000"/>
                        </a:lnSpc>
                        <a:spcAft>
                          <a:spcPts val="0"/>
                        </a:spcAft>
                      </a:pPr>
                      <a:r>
                        <a:rPr lang="en-US" sz="1100" kern="1200" dirty="0">
                          <a:solidFill>
                            <a:schemeClr val="tx2">
                              <a:lumMod val="10000"/>
                            </a:schemeClr>
                          </a:solidFill>
                          <a:effectLst/>
                        </a:rPr>
                        <a:t>2011 to 2012</a:t>
                      </a:r>
                      <a:endParaRPr lang="en-GB" sz="1100" dirty="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PISA 2000</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15</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GB" sz="1100">
                          <a:solidFill>
                            <a:schemeClr val="tx2">
                              <a:lumMod val="10000"/>
                            </a:schemeClr>
                          </a:solidFill>
                          <a:effectLst/>
                        </a:rPr>
                        <a:t>OECD Programme for the International Assessment of Adult Competencies [PIAAC]</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26/27</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b="0" dirty="0">
                          <a:solidFill>
                            <a:schemeClr val="tx2">
                              <a:lumMod val="10000"/>
                            </a:schemeClr>
                          </a:solidFill>
                          <a:effectLst/>
                        </a:rPr>
                        <a:t>1881</a:t>
                      </a:r>
                      <a:endParaRPr lang="en-GB" sz="1100" b="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57224843"/>
                  </a:ext>
                </a:extLst>
              </a:tr>
              <a:tr h="387449">
                <a:tc>
                  <a:txBody>
                    <a:bodyPr/>
                    <a:lstStyle/>
                    <a:p>
                      <a:pPr algn="l">
                        <a:lnSpc>
                          <a:spcPct val="107000"/>
                        </a:lnSpc>
                        <a:spcAft>
                          <a:spcPts val="0"/>
                        </a:spcAft>
                      </a:pPr>
                      <a:r>
                        <a:rPr lang="en-US" sz="1100" b="1" dirty="0">
                          <a:solidFill>
                            <a:schemeClr val="tx2">
                              <a:lumMod val="10000"/>
                            </a:schemeClr>
                          </a:solidFill>
                          <a:effectLst/>
                        </a:rPr>
                        <a:t>Germany</a:t>
                      </a:r>
                      <a:endParaRPr lang="en-GB" sz="1100" b="1"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ctr" fontAlgn="ctr">
                        <a:lnSpc>
                          <a:spcPct val="107000"/>
                        </a:lnSpc>
                        <a:spcAft>
                          <a:spcPts val="0"/>
                        </a:spcAft>
                      </a:pPr>
                      <a:r>
                        <a:rPr lang="en-US" sz="1100" kern="1200" dirty="0">
                          <a:solidFill>
                            <a:schemeClr val="tx2">
                              <a:lumMod val="10000"/>
                            </a:schemeClr>
                          </a:solidFill>
                          <a:effectLst/>
                        </a:rPr>
                        <a:t>2010 to 2018</a:t>
                      </a:r>
                      <a:endParaRPr lang="en-GB" sz="1100" dirty="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NEPS Starting Cohort 4 2010-2011</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14 to 16</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The National Educational Panel Study (NEPS)</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23-25</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a:solidFill>
                            <a:schemeClr val="tx2">
                              <a:lumMod val="10000"/>
                            </a:schemeClr>
                          </a:solidFill>
                          <a:effectLst/>
                        </a:rPr>
                        <a:t>5589</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4158164638"/>
                  </a:ext>
                </a:extLst>
              </a:tr>
              <a:tr h="437468">
                <a:tc>
                  <a:txBody>
                    <a:bodyPr/>
                    <a:lstStyle/>
                    <a:p>
                      <a:pPr algn="l">
                        <a:lnSpc>
                          <a:spcPct val="107000"/>
                        </a:lnSpc>
                        <a:spcAft>
                          <a:spcPts val="0"/>
                        </a:spcAft>
                      </a:pPr>
                      <a:r>
                        <a:rPr lang="en-US" sz="1100" b="1" dirty="0">
                          <a:solidFill>
                            <a:schemeClr val="tx2">
                              <a:lumMod val="10000"/>
                            </a:schemeClr>
                          </a:solidFill>
                          <a:effectLst/>
                        </a:rPr>
                        <a:t>Korea</a:t>
                      </a:r>
                      <a:endParaRPr lang="en-GB" sz="1100" b="1"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ctr" fontAlgn="ctr">
                        <a:lnSpc>
                          <a:spcPct val="107000"/>
                        </a:lnSpc>
                        <a:spcAft>
                          <a:spcPts val="0"/>
                        </a:spcAft>
                      </a:pPr>
                      <a:r>
                        <a:rPr lang="en-US" sz="1100" kern="1200">
                          <a:solidFill>
                            <a:schemeClr val="tx2">
                              <a:lumMod val="10000"/>
                            </a:schemeClr>
                          </a:solidFill>
                          <a:effectLst/>
                        </a:rPr>
                        <a:t>2006 to 2018</a:t>
                      </a:r>
                      <a:endParaRPr lang="en-GB" sz="110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KELS 2006</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14/15</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Korean Education Longitudinal Study 2005 (KELS2005) </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25/26</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a:solidFill>
                            <a:schemeClr val="tx2">
                              <a:lumMod val="10000"/>
                            </a:schemeClr>
                          </a:solidFill>
                          <a:effectLst/>
                        </a:rPr>
                        <a:t>3720</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982946739"/>
                  </a:ext>
                </a:extLst>
              </a:tr>
              <a:tr h="387449">
                <a:tc>
                  <a:txBody>
                    <a:bodyPr/>
                    <a:lstStyle/>
                    <a:p>
                      <a:pPr algn="l">
                        <a:lnSpc>
                          <a:spcPct val="107000"/>
                        </a:lnSpc>
                        <a:spcAft>
                          <a:spcPts val="0"/>
                        </a:spcAft>
                      </a:pPr>
                      <a:r>
                        <a:rPr lang="en-US" sz="1100" b="1" dirty="0">
                          <a:solidFill>
                            <a:schemeClr val="tx2">
                              <a:lumMod val="10000"/>
                            </a:schemeClr>
                          </a:solidFill>
                          <a:effectLst/>
                        </a:rPr>
                        <a:t>Switzerland</a:t>
                      </a:r>
                      <a:endParaRPr lang="en-GB" sz="1100" b="1"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ctr" fontAlgn="ctr">
                        <a:lnSpc>
                          <a:spcPct val="107000"/>
                        </a:lnSpc>
                        <a:spcAft>
                          <a:spcPts val="0"/>
                        </a:spcAft>
                      </a:pPr>
                      <a:r>
                        <a:rPr lang="en-US" sz="1100" kern="1200">
                          <a:solidFill>
                            <a:schemeClr val="tx2">
                              <a:lumMod val="10000"/>
                            </a:schemeClr>
                          </a:solidFill>
                          <a:effectLst/>
                        </a:rPr>
                        <a:t>2001 to 2007, 2010, 2014</a:t>
                      </a:r>
                      <a:endParaRPr lang="en-GB" sz="110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PISA 2000</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15</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GB" sz="1100" dirty="0">
                          <a:solidFill>
                            <a:schemeClr val="tx2">
                              <a:lumMod val="10000"/>
                            </a:schemeClr>
                          </a:solidFill>
                          <a:effectLst/>
                        </a:rPr>
                        <a:t>Transitions from Education to Employment (TREE 1)</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25</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a:solidFill>
                            <a:schemeClr val="tx2">
                              <a:lumMod val="10000"/>
                            </a:schemeClr>
                          </a:solidFill>
                          <a:effectLst/>
                        </a:rPr>
                        <a:t>3423</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2653565884"/>
                  </a:ext>
                </a:extLst>
              </a:tr>
              <a:tr h="289329">
                <a:tc rowSpan="2">
                  <a:txBody>
                    <a:bodyPr/>
                    <a:lstStyle/>
                    <a:p>
                      <a:pPr algn="l">
                        <a:lnSpc>
                          <a:spcPct val="107000"/>
                        </a:lnSpc>
                        <a:spcAft>
                          <a:spcPts val="0"/>
                        </a:spcAft>
                      </a:pPr>
                      <a:r>
                        <a:rPr lang="en-US" sz="1100" b="1" dirty="0">
                          <a:solidFill>
                            <a:schemeClr val="tx2">
                              <a:lumMod val="10000"/>
                            </a:schemeClr>
                          </a:solidFill>
                          <a:effectLst/>
                        </a:rPr>
                        <a:t>United Kingdom</a:t>
                      </a:r>
                      <a:endParaRPr lang="en-GB" sz="1100" b="1"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ctr" fontAlgn="ctr">
                        <a:lnSpc>
                          <a:spcPct val="107000"/>
                        </a:lnSpc>
                        <a:spcAft>
                          <a:spcPts val="0"/>
                        </a:spcAft>
                      </a:pPr>
                      <a:r>
                        <a:rPr lang="en-US" sz="1100" b="1" i="0" kern="1200" dirty="0">
                          <a:solidFill>
                            <a:schemeClr val="tx2">
                              <a:lumMod val="10000"/>
                            </a:schemeClr>
                          </a:solidFill>
                          <a:effectLst/>
                        </a:rPr>
                        <a:t>1996</a:t>
                      </a:r>
                      <a:r>
                        <a:rPr lang="en-US" sz="1100" i="0" kern="1200" dirty="0">
                          <a:solidFill>
                            <a:schemeClr val="tx2">
                              <a:lumMod val="10000"/>
                            </a:schemeClr>
                          </a:solidFill>
                          <a:effectLst/>
                        </a:rPr>
                        <a:t>, </a:t>
                      </a:r>
                      <a:r>
                        <a:rPr lang="en-US" sz="1100" b="1" i="0" kern="1200" dirty="0">
                          <a:solidFill>
                            <a:schemeClr val="tx2">
                              <a:lumMod val="10000"/>
                            </a:schemeClr>
                          </a:solidFill>
                          <a:effectLst/>
                        </a:rPr>
                        <a:t>2004</a:t>
                      </a:r>
                      <a:endParaRPr lang="en-GB" sz="1100" b="1" i="0" dirty="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BCS70 - 1986</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16</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British Cohort Study (BCS70)</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smtClean="0">
                          <a:solidFill>
                            <a:schemeClr val="tx2">
                              <a:lumMod val="10000"/>
                            </a:schemeClr>
                          </a:solidFill>
                          <a:effectLst/>
                        </a:rPr>
                        <a:t>26</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 </a:t>
                      </a:r>
                      <a:r>
                        <a:rPr lang="en-US" sz="1100" dirty="0" smtClean="0">
                          <a:solidFill>
                            <a:schemeClr val="tx2">
                              <a:lumMod val="10000"/>
                            </a:schemeClr>
                          </a:solidFill>
                          <a:effectLst/>
                        </a:rPr>
                        <a:t>4547</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1353283086"/>
                  </a:ext>
                </a:extLst>
              </a:tr>
              <a:tr h="387449">
                <a:tc vMerge="1">
                  <a:txBody>
                    <a:bodyPr/>
                    <a:lstStyle/>
                    <a:p>
                      <a:endParaRPr lang="en-GB"/>
                    </a:p>
                  </a:txBody>
                  <a:tcPr/>
                </a:tc>
                <a:tc>
                  <a:txBody>
                    <a:bodyPr/>
                    <a:lstStyle/>
                    <a:p>
                      <a:pPr algn="ctr" fontAlgn="ctr">
                        <a:lnSpc>
                          <a:spcPct val="107000"/>
                        </a:lnSpc>
                        <a:spcAft>
                          <a:spcPts val="0"/>
                        </a:spcAft>
                      </a:pPr>
                      <a:r>
                        <a:rPr lang="en-US" sz="1100" kern="1200" dirty="0">
                          <a:solidFill>
                            <a:schemeClr val="tx2">
                              <a:lumMod val="10000"/>
                            </a:schemeClr>
                          </a:solidFill>
                          <a:effectLst/>
                        </a:rPr>
                        <a:t>2005, 2006, 2007, 2015-16</a:t>
                      </a:r>
                      <a:endParaRPr lang="en-GB" sz="1100" dirty="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LSYPE 2004 (February)</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14</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dirty="0">
                          <a:solidFill>
                            <a:schemeClr val="tx2">
                              <a:lumMod val="10000"/>
                            </a:schemeClr>
                          </a:solidFill>
                          <a:effectLst/>
                        </a:rPr>
                        <a:t>Longitudinal Study of Young People in England (LSYPE)</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25-26</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7707</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2132002268"/>
                  </a:ext>
                </a:extLst>
              </a:tr>
              <a:tr h="312928">
                <a:tc rowSpan="2">
                  <a:txBody>
                    <a:bodyPr/>
                    <a:lstStyle/>
                    <a:p>
                      <a:pPr algn="l">
                        <a:lnSpc>
                          <a:spcPct val="107000"/>
                        </a:lnSpc>
                        <a:spcAft>
                          <a:spcPts val="0"/>
                        </a:spcAft>
                      </a:pPr>
                      <a:r>
                        <a:rPr lang="en-US" sz="1100" b="1" dirty="0">
                          <a:solidFill>
                            <a:schemeClr val="tx2">
                              <a:lumMod val="10000"/>
                            </a:schemeClr>
                          </a:solidFill>
                          <a:effectLst/>
                        </a:rPr>
                        <a:t>United States</a:t>
                      </a:r>
                      <a:endParaRPr lang="en-GB" sz="1100" b="1"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ctr" fontAlgn="ctr">
                        <a:lnSpc>
                          <a:spcPct val="107000"/>
                        </a:lnSpc>
                        <a:spcAft>
                          <a:spcPts val="0"/>
                        </a:spcAft>
                      </a:pPr>
                      <a:r>
                        <a:rPr lang="en-US" sz="1100" kern="1200" dirty="0">
                          <a:solidFill>
                            <a:schemeClr val="tx2">
                              <a:lumMod val="10000"/>
                            </a:schemeClr>
                          </a:solidFill>
                          <a:effectLst/>
                        </a:rPr>
                        <a:t>1997 to 2011</a:t>
                      </a:r>
                      <a:endParaRPr lang="en-GB" sz="1100" dirty="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NLSY79 - 1997</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12  to 16</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National Longitudinal Survey of Youth 1997 (NLSY97)</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25-29</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5466</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1079335063"/>
                  </a:ext>
                </a:extLst>
              </a:tr>
              <a:tr h="312928">
                <a:tc vMerge="1">
                  <a:txBody>
                    <a:bodyPr/>
                    <a:lstStyle/>
                    <a:p>
                      <a:endParaRPr lang="en-GB"/>
                    </a:p>
                  </a:txBody>
                  <a:tcPr/>
                </a:tc>
                <a:tc>
                  <a:txBody>
                    <a:bodyPr/>
                    <a:lstStyle/>
                    <a:p>
                      <a:pPr algn="ctr" fontAlgn="ctr">
                        <a:lnSpc>
                          <a:spcPct val="107000"/>
                        </a:lnSpc>
                        <a:spcAft>
                          <a:spcPts val="0"/>
                        </a:spcAft>
                      </a:pPr>
                      <a:r>
                        <a:rPr lang="en-US" sz="1100" kern="1200">
                          <a:solidFill>
                            <a:schemeClr val="tx2">
                              <a:lumMod val="10000"/>
                            </a:schemeClr>
                          </a:solidFill>
                          <a:effectLst/>
                        </a:rPr>
                        <a:t>2004, 2006, 2012</a:t>
                      </a:r>
                      <a:endParaRPr lang="en-GB" sz="110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ELS - 2002</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15</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The Educational Longitudinal Study (ELS)</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25</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b="1" dirty="0">
                          <a:solidFill>
                            <a:schemeClr val="tx2">
                              <a:lumMod val="10000"/>
                            </a:schemeClr>
                          </a:solidFill>
                          <a:effectLst/>
                        </a:rPr>
                        <a:t>13250</a:t>
                      </a:r>
                      <a:endParaRPr lang="en-GB" sz="1100" b="1"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1699386338"/>
                  </a:ext>
                </a:extLst>
              </a:tr>
              <a:tr h="312928">
                <a:tc>
                  <a:txBody>
                    <a:bodyPr/>
                    <a:lstStyle/>
                    <a:p>
                      <a:pPr algn="l">
                        <a:lnSpc>
                          <a:spcPct val="107000"/>
                        </a:lnSpc>
                        <a:spcAft>
                          <a:spcPts val="0"/>
                        </a:spcAft>
                      </a:pPr>
                      <a:r>
                        <a:rPr lang="en-US" sz="1100" b="1" dirty="0">
                          <a:solidFill>
                            <a:schemeClr val="tx2">
                              <a:lumMod val="10000"/>
                            </a:schemeClr>
                          </a:solidFill>
                          <a:effectLst/>
                        </a:rPr>
                        <a:t>Uruguay</a:t>
                      </a:r>
                      <a:endParaRPr lang="en-GB" sz="1100" b="1"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ctr" fontAlgn="ctr">
                        <a:lnSpc>
                          <a:spcPct val="107000"/>
                        </a:lnSpc>
                        <a:spcAft>
                          <a:spcPts val="0"/>
                        </a:spcAft>
                      </a:pPr>
                      <a:r>
                        <a:rPr lang="en-US" sz="1100" kern="1200">
                          <a:solidFill>
                            <a:schemeClr val="tx2">
                              <a:lumMod val="10000"/>
                            </a:schemeClr>
                          </a:solidFill>
                          <a:effectLst/>
                        </a:rPr>
                        <a:t>2007, 2012</a:t>
                      </a:r>
                      <a:endParaRPr lang="en-GB" sz="1100">
                        <a:solidFill>
                          <a:schemeClr val="tx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PISA 2003</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15-16</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7000"/>
                        </a:lnSpc>
                        <a:spcAft>
                          <a:spcPts val="0"/>
                        </a:spcAft>
                      </a:pPr>
                      <a:r>
                        <a:rPr lang="en-US" sz="1100">
                          <a:solidFill>
                            <a:schemeClr val="tx2">
                              <a:lumMod val="10000"/>
                            </a:schemeClr>
                          </a:solidFill>
                          <a:effectLst/>
                        </a:rPr>
                        <a:t>Uruguayan Longitudinal Study (PIS03-UYLS) </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a:solidFill>
                            <a:schemeClr val="tx2">
                              <a:lumMod val="10000"/>
                            </a:schemeClr>
                          </a:solidFill>
                          <a:effectLst/>
                        </a:rPr>
                        <a:t>24-25</a:t>
                      </a:r>
                      <a:endParaRPr lang="en-GB" sz="110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tc>
                  <a:txBody>
                    <a:bodyPr/>
                    <a:lstStyle/>
                    <a:p>
                      <a:pPr algn="l">
                        <a:lnSpc>
                          <a:spcPct val="107000"/>
                        </a:lnSpc>
                        <a:spcAft>
                          <a:spcPts val="0"/>
                        </a:spcAft>
                      </a:pPr>
                      <a:r>
                        <a:rPr lang="en-US" sz="1100" dirty="0">
                          <a:solidFill>
                            <a:schemeClr val="tx2">
                              <a:lumMod val="10000"/>
                            </a:schemeClr>
                          </a:solidFill>
                          <a:effectLst/>
                        </a:rPr>
                        <a:t>2451</a:t>
                      </a:r>
                      <a:endParaRPr lang="en-GB" sz="1100" dirty="0">
                        <a:solidFill>
                          <a:schemeClr val="tx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27" marR="17563" marT="7254" marB="53071" anchor="ctr"/>
                </a:tc>
                <a:extLst>
                  <a:ext uri="{0D108BD9-81ED-4DB2-BD59-A6C34878D82A}">
                    <a16:rowId xmlns:a16="http://schemas.microsoft.com/office/drawing/2014/main" val="2792690585"/>
                  </a:ext>
                </a:extLst>
              </a:tr>
            </a:tbl>
          </a:graphicData>
        </a:graphic>
      </p:graphicFrame>
    </p:spTree>
    <p:extLst>
      <p:ext uri="{BB962C8B-B14F-4D97-AF65-F5344CB8AC3E}">
        <p14:creationId xmlns:p14="http://schemas.microsoft.com/office/powerpoint/2010/main" val="4293511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 </a:t>
            </a:r>
            <a:r>
              <a:rPr lang="en-GB" dirty="0" smtClean="0"/>
              <a:t>(3)</a:t>
            </a:r>
            <a:endParaRPr lang="en-GB" dirty="0"/>
          </a:p>
        </p:txBody>
      </p:sp>
      <p:sp>
        <p:nvSpPr>
          <p:cNvPr id="3" name="Content Placeholder 2"/>
          <p:cNvSpPr>
            <a:spLocks noGrp="1"/>
          </p:cNvSpPr>
          <p:nvPr>
            <p:ph idx="1"/>
          </p:nvPr>
        </p:nvSpPr>
        <p:spPr>
          <a:xfrm>
            <a:off x="624000" y="1600201"/>
            <a:ext cx="10958400" cy="4747845"/>
          </a:xfrm>
        </p:spPr>
        <p:txBody>
          <a:bodyPr>
            <a:normAutofit fontScale="32500" lnSpcReduction="20000"/>
          </a:bodyPr>
          <a:lstStyle/>
          <a:p>
            <a:r>
              <a:rPr lang="en-GB" sz="5500" dirty="0" smtClean="0"/>
              <a:t>Fourteen potential indicators of career readiness, grouped in 3 areas</a:t>
            </a:r>
          </a:p>
          <a:p>
            <a:endParaRPr lang="en-GB" sz="5500" dirty="0" smtClean="0"/>
          </a:p>
          <a:p>
            <a:r>
              <a:rPr lang="en-GB" sz="5500" dirty="0" smtClean="0"/>
              <a:t>Three  outcomes: NEET status, salary, career satisfaction</a:t>
            </a:r>
          </a:p>
          <a:p>
            <a:endParaRPr lang="en-GB" sz="4500" dirty="0" smtClean="0"/>
          </a:p>
          <a:p>
            <a:r>
              <a:rPr lang="en-GB" sz="5500" dirty="0" smtClean="0"/>
              <a:t>Controls: </a:t>
            </a:r>
            <a:r>
              <a:rPr lang="en-GB" sz="4500" dirty="0" smtClean="0"/>
              <a:t>A </a:t>
            </a:r>
            <a:r>
              <a:rPr lang="en-GB" sz="4500" dirty="0"/>
              <a:t>range of background characteristics </a:t>
            </a:r>
            <a:r>
              <a:rPr lang="en-GB" sz="4500" dirty="0" smtClean="0"/>
              <a:t>that </a:t>
            </a:r>
            <a:r>
              <a:rPr lang="en-GB" sz="4500" dirty="0"/>
              <a:t>can be expected to influence school-to-work </a:t>
            </a:r>
            <a:r>
              <a:rPr lang="en-GB" sz="4500" dirty="0" smtClean="0"/>
              <a:t>transitions were </a:t>
            </a:r>
            <a:r>
              <a:rPr lang="en-GB" sz="4500" dirty="0"/>
              <a:t>used as control variables. </a:t>
            </a:r>
            <a:endParaRPr lang="en-GB" sz="4500" dirty="0" smtClean="0"/>
          </a:p>
          <a:p>
            <a:pPr lvl="1"/>
            <a:r>
              <a:rPr lang="en-US" sz="4500" dirty="0" smtClean="0"/>
              <a:t>In WP 2, gender</a:t>
            </a:r>
            <a:r>
              <a:rPr lang="en-US" sz="4500" dirty="0"/>
              <a:t>, socio-economic </a:t>
            </a:r>
            <a:r>
              <a:rPr lang="en-US" sz="4500" dirty="0" smtClean="0"/>
              <a:t>status (as measured by the PISA index), </a:t>
            </a:r>
            <a:r>
              <a:rPr lang="en-US" sz="4500" dirty="0"/>
              <a:t>academic achievement in </a:t>
            </a:r>
            <a:r>
              <a:rPr lang="en-US" sz="4500" dirty="0" smtClean="0"/>
              <a:t>mathematics, </a:t>
            </a:r>
            <a:r>
              <a:rPr lang="en-US" sz="4500" dirty="0"/>
              <a:t>immigrant status, and study program (vocational education and training – VET – </a:t>
            </a:r>
            <a:r>
              <a:rPr lang="en-US" sz="4500" dirty="0" err="1"/>
              <a:t>programme</a:t>
            </a:r>
            <a:r>
              <a:rPr lang="en-US" sz="4500" dirty="0"/>
              <a:t> or not</a:t>
            </a:r>
            <a:r>
              <a:rPr lang="en-US" sz="4500" dirty="0" smtClean="0"/>
              <a:t>) were used. </a:t>
            </a:r>
            <a:endParaRPr lang="en-GB" sz="4500" dirty="0"/>
          </a:p>
          <a:p>
            <a:pPr lvl="1"/>
            <a:r>
              <a:rPr lang="en-GB" sz="4500" dirty="0" smtClean="0"/>
              <a:t>in WP 3, they </a:t>
            </a:r>
            <a:r>
              <a:rPr lang="en-GB" sz="4500" dirty="0"/>
              <a:t>varied in number and in type depending on the dataset. </a:t>
            </a:r>
            <a:r>
              <a:rPr lang="en-GB" sz="4500" dirty="0" smtClean="0"/>
              <a:t>All analyses  used gender</a:t>
            </a:r>
            <a:r>
              <a:rPr lang="en-GB" sz="4500" dirty="0"/>
              <a:t>, socio-economic status, and academic performance. Most </a:t>
            </a:r>
            <a:r>
              <a:rPr lang="en-GB" sz="4500" dirty="0" smtClean="0"/>
              <a:t>also </a:t>
            </a:r>
            <a:r>
              <a:rPr lang="en-GB" sz="4500" dirty="0"/>
              <a:t>used migrant status and/or ethnicity, information on location of the school, and information on education </a:t>
            </a:r>
            <a:endParaRPr lang="en-GB" sz="4500" dirty="0" smtClean="0"/>
          </a:p>
          <a:p>
            <a:pPr marL="457200" lvl="1" indent="0">
              <a:buNone/>
            </a:pPr>
            <a:endParaRPr lang="en-GB" sz="4500" dirty="0"/>
          </a:p>
          <a:p>
            <a:r>
              <a:rPr lang="en-GB" sz="5500" dirty="0"/>
              <a:t>Analytical techniques: </a:t>
            </a:r>
          </a:p>
          <a:p>
            <a:pPr lvl="1"/>
            <a:r>
              <a:rPr lang="en-GB" sz="4500" dirty="0"/>
              <a:t>In WP 2, the main </a:t>
            </a:r>
            <a:r>
              <a:rPr lang="en-US" sz="4500" dirty="0"/>
              <a:t>statistical tools were inferential statistics (t-tests, two-tailed tests) and </a:t>
            </a:r>
            <a:r>
              <a:rPr lang="en-GB" sz="4500" dirty="0"/>
              <a:t>Ordinary Least Squares (OLS) </a:t>
            </a:r>
          </a:p>
          <a:p>
            <a:pPr lvl="1"/>
            <a:r>
              <a:rPr lang="en-US" sz="4500" dirty="0" smtClean="0"/>
              <a:t>In </a:t>
            </a:r>
            <a:r>
              <a:rPr lang="en-US" sz="4500" dirty="0"/>
              <a:t>WP </a:t>
            </a:r>
            <a:r>
              <a:rPr lang="en-US" sz="4500" dirty="0" smtClean="0"/>
              <a:t>3,</a:t>
            </a:r>
            <a:r>
              <a:rPr lang="en-GB" sz="4500" dirty="0"/>
              <a:t> </a:t>
            </a:r>
            <a:r>
              <a:rPr lang="en-GB" sz="4500" dirty="0" smtClean="0"/>
              <a:t>the </a:t>
            </a:r>
            <a:r>
              <a:rPr lang="en-GB" sz="4500" dirty="0"/>
              <a:t>external experts used a range of statistical analysis </a:t>
            </a:r>
            <a:r>
              <a:rPr lang="en-GB" sz="4500" dirty="0" smtClean="0"/>
              <a:t>methods,  main </a:t>
            </a:r>
            <a:r>
              <a:rPr lang="en-GB" sz="4500" dirty="0"/>
              <a:t>analyses </a:t>
            </a:r>
            <a:r>
              <a:rPr lang="en-GB" sz="4500" dirty="0" smtClean="0"/>
              <a:t>OLS </a:t>
            </a:r>
            <a:r>
              <a:rPr lang="en-GB" sz="4500" dirty="0"/>
              <a:t>and logistic regressions, preceded by bivariate cross-tabulations with appropriate tests such as Pearson’s r, Chi-square and t-tests. </a:t>
            </a:r>
            <a:endParaRPr lang="en-GB" sz="4500" dirty="0" smtClean="0"/>
          </a:p>
          <a:p>
            <a:endParaRPr lang="en-GB" dirty="0" smtClean="0"/>
          </a:p>
        </p:txBody>
      </p:sp>
    </p:spTree>
    <p:extLst>
      <p:ext uri="{BB962C8B-B14F-4D97-AF65-F5344CB8AC3E}">
        <p14:creationId xmlns:p14="http://schemas.microsoft.com/office/powerpoint/2010/main" val="1870547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(4)</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Limitations</a:t>
            </a:r>
          </a:p>
          <a:p>
            <a:r>
              <a:rPr lang="en-GB" dirty="0"/>
              <a:t>D</a:t>
            </a:r>
            <a:r>
              <a:rPr lang="en-GB" dirty="0" smtClean="0"/>
              <a:t>ata </a:t>
            </a:r>
            <a:r>
              <a:rPr lang="en-GB" dirty="0"/>
              <a:t>is necessarily old</a:t>
            </a:r>
          </a:p>
          <a:p>
            <a:r>
              <a:rPr lang="en-GB" dirty="0" smtClean="0"/>
              <a:t>information </a:t>
            </a:r>
            <a:r>
              <a:rPr lang="en-GB" dirty="0"/>
              <a:t>on each indicator was only available in some of the longitudinal </a:t>
            </a:r>
            <a:r>
              <a:rPr lang="en-GB" dirty="0" smtClean="0"/>
              <a:t>studies</a:t>
            </a:r>
            <a:endParaRPr lang="en-GB" dirty="0"/>
          </a:p>
          <a:p>
            <a:r>
              <a:rPr lang="en-GB" dirty="0" smtClean="0"/>
              <a:t>it </a:t>
            </a:r>
            <a:r>
              <a:rPr lang="en-GB" dirty="0"/>
              <a:t>was only possible to focus on  the elements that were </a:t>
            </a:r>
            <a:r>
              <a:rPr lang="en-GB" dirty="0" smtClean="0"/>
              <a:t>most comparable  </a:t>
            </a:r>
          </a:p>
          <a:p>
            <a:r>
              <a:rPr lang="en-GB" dirty="0" smtClean="0"/>
              <a:t>the datasets for the 3</a:t>
            </a:r>
            <a:r>
              <a:rPr lang="en-GB" baseline="30000" dirty="0" smtClean="0"/>
              <a:t>rd</a:t>
            </a:r>
            <a:r>
              <a:rPr lang="en-GB" dirty="0" smtClean="0"/>
              <a:t> working paper were </a:t>
            </a:r>
            <a:r>
              <a:rPr lang="en-GB" dirty="0"/>
              <a:t>analysed by different experts using different methodological </a:t>
            </a:r>
            <a:r>
              <a:rPr lang="en-GB" dirty="0" smtClean="0"/>
              <a:t>approaches</a:t>
            </a:r>
          </a:p>
          <a:p>
            <a:r>
              <a:rPr lang="en-GB" dirty="0" smtClean="0"/>
              <a:t>Available data is concentrated in some countries </a:t>
            </a:r>
            <a:endParaRPr lang="en-GB" dirty="0"/>
          </a:p>
        </p:txBody>
      </p:sp>
    </p:spTree>
    <p:extLst>
      <p:ext uri="{BB962C8B-B14F-4D97-AF65-F5344CB8AC3E}">
        <p14:creationId xmlns:p14="http://schemas.microsoft.com/office/powerpoint/2010/main" val="2827538935"/>
      </p:ext>
    </p:extLst>
  </p:cSld>
  <p:clrMapOvr>
    <a:masterClrMapping/>
  </p:clrMapOvr>
</p:sld>
</file>

<file path=ppt/theme/theme1.xml><?xml version="1.0" encoding="utf-8"?>
<a:theme xmlns:a="http://schemas.openxmlformats.org/drawingml/2006/main" name="OECD_English_blu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2941</Words>
  <Application>Microsoft Office PowerPoint</Application>
  <PresentationFormat>Widescreen</PresentationFormat>
  <Paragraphs>454</Paragraphs>
  <Slides>28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Georgia</vt:lpstr>
      <vt:lpstr>Helvetica 65 Medium</vt:lpstr>
      <vt:lpstr>Segoe UI Symbol</vt:lpstr>
      <vt:lpstr>Times New Roman</vt:lpstr>
      <vt:lpstr>OECD_English_blue</vt:lpstr>
      <vt:lpstr> Disrupted futures:  International lessons on how schools can best equip students for their working lives  indicators of teenage career readiness  27 October 2021</vt:lpstr>
      <vt:lpstr>Structure</vt:lpstr>
      <vt:lpstr>Youth unemployment and the Great Financial Crisis</vt:lpstr>
      <vt:lpstr>Ratio of youth to adult unemployment, 2020.</vt:lpstr>
      <vt:lpstr>Career guidance and the recovery </vt:lpstr>
      <vt:lpstr>Methodology (1) </vt:lpstr>
      <vt:lpstr>Methodology (2)  New longitudinal analyses</vt:lpstr>
      <vt:lpstr>Methodology (3)</vt:lpstr>
      <vt:lpstr>Methodology (4)</vt:lpstr>
      <vt:lpstr>Overview of results </vt:lpstr>
      <vt:lpstr> Exploring the future   </vt:lpstr>
      <vt:lpstr> Experiencing the future  </vt:lpstr>
      <vt:lpstr>Thinking about the future</vt:lpstr>
      <vt:lpstr>Canada </vt:lpstr>
      <vt:lpstr>Part-time working </vt:lpstr>
      <vt:lpstr>Career Readiness indicators: student volunteering</vt:lpstr>
      <vt:lpstr>Career Readiness indicators: career misalignment </vt:lpstr>
      <vt:lpstr>Career Readiness indicators: Career conversations </vt:lpstr>
      <vt:lpstr>Career Readiness indicators: three core exploration activities (career advisor + workplace visit + job fair).</vt:lpstr>
      <vt:lpstr>Career readiness indicators and youth employment</vt:lpstr>
      <vt:lpstr>Explaining beneficial impacts:  enabling personal agency  </vt:lpstr>
      <vt:lpstr>The relation between guidance activities, workplace experiences and more mature career thinking</vt:lpstr>
      <vt:lpstr>Career conversations and career thinking</vt:lpstr>
      <vt:lpstr>Conclusions 1</vt:lpstr>
      <vt:lpstr>Conclusions 2</vt:lpstr>
      <vt:lpstr>Fourteen questions for schools</vt:lpstr>
      <vt:lpstr>Fourteen questions for schools</vt:lpstr>
      <vt:lpstr>Next steps and keep in touch</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MANN Anthony, EDU</dc:creator>
  <cp:lastModifiedBy>COVACEVICH Catalina, EDU/ECS</cp:lastModifiedBy>
  <cp:revision>28</cp:revision>
  <dcterms:created xsi:type="dcterms:W3CDTF">2021-10-25T14:06:58Z</dcterms:created>
  <dcterms:modified xsi:type="dcterms:W3CDTF">2021-10-27T10:45:50Z</dcterms:modified>
</cp:coreProperties>
</file>